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256" r:id="rId2"/>
    <p:sldId id="263" r:id="rId3"/>
    <p:sldId id="257" r:id="rId4"/>
    <p:sldId id="264" r:id="rId5"/>
    <p:sldId id="260" r:id="rId6"/>
    <p:sldId id="274" r:id="rId7"/>
    <p:sldId id="275" r:id="rId8"/>
    <p:sldId id="276" r:id="rId9"/>
    <p:sldId id="278" r:id="rId10"/>
    <p:sldId id="279" r:id="rId11"/>
    <p:sldId id="280" r:id="rId12"/>
    <p:sldId id="281" r:id="rId13"/>
    <p:sldId id="262" r:id="rId14"/>
    <p:sldId id="261"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29" userDrawn="1">
          <p15:clr>
            <a:srgbClr val="A4A3A4"/>
          </p15:clr>
        </p15:guide>
        <p15:guide id="4" pos="551" userDrawn="1">
          <p15:clr>
            <a:srgbClr val="A4A3A4"/>
          </p15:clr>
        </p15:guide>
        <p15:guide id="5" orient="horz" pos="210" userDrawn="1">
          <p15:clr>
            <a:srgbClr val="A4A3A4"/>
          </p15:clr>
        </p15:guide>
        <p15:guide id="6" orient="horz"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181F"/>
    <a:srgbClr val="0DB04A"/>
    <a:srgbClr val="0071BB"/>
    <a:srgbClr val="BC1A8D"/>
    <a:srgbClr val="F05A21"/>
    <a:srgbClr val="F2DF50"/>
    <a:srgbClr val="1F7EE7"/>
    <a:srgbClr val="E25142"/>
    <a:srgbClr val="024793"/>
    <a:srgbClr val="2E41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7" autoAdjust="0"/>
  </p:normalViewPr>
  <p:slideViewPr>
    <p:cSldViewPr snapToGrid="0" showGuides="1">
      <p:cViewPr varScale="1">
        <p:scale>
          <a:sx n="73" d="100"/>
          <a:sy n="73" d="100"/>
        </p:scale>
        <p:origin x="612" y="78"/>
      </p:cViewPr>
      <p:guideLst>
        <p:guide orient="horz" pos="2160"/>
        <p:guide pos="3840"/>
        <p:guide pos="7129"/>
        <p:guide pos="551"/>
        <p:guide orient="horz" pos="210"/>
        <p:guide orient="horz"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FD139-CC41-44D9-B3EE-0C1BD3A04686}" type="datetimeFigureOut">
              <a:rPr lang="en-US" smtClean="0"/>
              <a:t>7/7/2019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A54C5-D71D-4D9F-A762-5D9DA6855586}" type="slidenum">
              <a:rPr lang="en-US" smtClean="0"/>
              <a:t>‹#›</a:t>
            </a:fld>
            <a:endParaRPr lang="en-US"/>
          </a:p>
        </p:txBody>
      </p:sp>
    </p:spTree>
    <p:extLst>
      <p:ext uri="{BB962C8B-B14F-4D97-AF65-F5344CB8AC3E}">
        <p14:creationId xmlns:p14="http://schemas.microsoft.com/office/powerpoint/2010/main" val="337282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858000"/>
          </a:xfrm>
          <a:prstGeom prst="rect">
            <a:avLst/>
          </a:prstGeom>
        </p:spPr>
      </p:pic>
      <p:sp>
        <p:nvSpPr>
          <p:cNvPr id="27" name="Rectangle 26"/>
          <p:cNvSpPr/>
          <p:nvPr userDrawn="1"/>
        </p:nvSpPr>
        <p:spPr>
          <a:xfrm>
            <a:off x="0" y="-690"/>
            <a:ext cx="12192000" cy="6858000"/>
          </a:xfrm>
          <a:prstGeom prst="rect">
            <a:avLst/>
          </a:pr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 name="Subtitle 2"/>
          <p:cNvSpPr>
            <a:spLocks noGrp="1"/>
          </p:cNvSpPr>
          <p:nvPr>
            <p:ph type="subTitle" idx="1"/>
          </p:nvPr>
        </p:nvSpPr>
        <p:spPr>
          <a:xfrm>
            <a:off x="838200" y="4874148"/>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56350"/>
            <a:ext cx="2743200" cy="365125"/>
          </a:xfrm>
        </p:spPr>
        <p:txBody>
          <a:bodyPr/>
          <a:lstStyle/>
          <a:p>
            <a:fld id="{3DA1A576-034B-45D7-9F5B-548D28C1BC98}" type="datetimeFigureOut">
              <a:rPr lang="en-US" smtClean="0"/>
              <a:t>7/7/2019</a:t>
            </a:fld>
            <a:endParaRPr lang="en-US"/>
          </a:p>
        </p:txBody>
      </p:sp>
      <p:sp>
        <p:nvSpPr>
          <p:cNvPr id="1035" name="Oval 1034"/>
          <p:cNvSpPr/>
          <p:nvPr userDrawn="1"/>
        </p:nvSpPr>
        <p:spPr>
          <a:xfrm>
            <a:off x="7391400" y="999778"/>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17" name="AutoShape 15"/>
          <p:cNvSpPr>
            <a:spLocks noChangeAspect="1" noChangeArrowheads="1" noTextEdit="1"/>
          </p:cNvSpPr>
          <p:nvPr userDrawn="1"/>
        </p:nvSpPr>
        <p:spPr bwMode="auto">
          <a:xfrm>
            <a:off x="1589" y="-690"/>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1589" y="-22872"/>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1589" y="62686"/>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solidFill>
            <a:srgbClr val="0DB04A"/>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a:off x="1589" y="-35401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p:nvPr>
        </p:nvSpPr>
        <p:spPr>
          <a:xfrm>
            <a:off x="838200" y="2100181"/>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27" name="Freeform 23"/>
          <p:cNvSpPr>
            <a:spLocks/>
          </p:cNvSpPr>
          <p:nvPr userDrawn="1"/>
        </p:nvSpPr>
        <p:spPr bwMode="auto">
          <a:xfrm flipH="1">
            <a:off x="-1" y="420370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a:off x="6350" y="5265822"/>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034" name="Rectangle 1033"/>
          <p:cNvSpPr/>
          <p:nvPr userDrawn="1"/>
        </p:nvSpPr>
        <p:spPr>
          <a:xfrm>
            <a:off x="874713" y="4486275"/>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25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750306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909793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417742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795314"/>
          </a:xfrm>
          <a:prstGeom prst="rect">
            <a:avLst/>
          </a:prstGeom>
        </p:spPr>
      </p:pic>
      <p:sp>
        <p:nvSpPr>
          <p:cNvPr id="27" name="Rectangle 26"/>
          <p:cNvSpPr/>
          <p:nvPr userDrawn="1"/>
        </p:nvSpPr>
        <p:spPr>
          <a:xfrm flipV="1">
            <a:off x="0" y="688"/>
            <a:ext cx="12192000" cy="6857311"/>
          </a:xfrm>
          <a:prstGeom prst="rect">
            <a:avLst/>
          </a:pr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035" name="Oval 1034"/>
          <p:cNvSpPr/>
          <p:nvPr userDrawn="1"/>
        </p:nvSpPr>
        <p:spPr>
          <a:xfrm flipV="1">
            <a:off x="7391400" y="2543846"/>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15"/>
          <p:cNvSpPr>
            <a:spLocks noChangeAspect="1" noChangeArrowheads="1" noTextEdit="1"/>
          </p:cNvSpPr>
          <p:nvPr userDrawn="1"/>
        </p:nvSpPr>
        <p:spPr bwMode="auto">
          <a:xfrm flipV="1">
            <a:off x="1589" y="3683543"/>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flipV="1">
            <a:off x="1589" y="3919619"/>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flipV="1">
            <a:off x="1589" y="3083053"/>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solidFill>
            <a:srgbClr val="0DB04A"/>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flipV="1">
            <a:off x="1589" y="362967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7" name="Freeform 23"/>
          <p:cNvSpPr>
            <a:spLocks/>
          </p:cNvSpPr>
          <p:nvPr userDrawn="1"/>
        </p:nvSpPr>
        <p:spPr bwMode="auto">
          <a:xfrm flipH="1" flipV="1">
            <a:off x="-1" y="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flipV="1">
            <a:off x="6350" y="0"/>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 name="Subtitle 2"/>
          <p:cNvSpPr>
            <a:spLocks noGrp="1"/>
          </p:cNvSpPr>
          <p:nvPr userDrawn="1">
            <p:ph type="subTitle" idx="1"/>
          </p:nvPr>
        </p:nvSpPr>
        <p:spPr>
          <a:xfrm>
            <a:off x="838200" y="3139239"/>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userDrawn="1">
            <p:ph type="dt" sz="half" idx="10"/>
          </p:nvPr>
        </p:nvSpPr>
        <p:spPr>
          <a:xfrm>
            <a:off x="838200" y="6356350"/>
            <a:ext cx="2743200" cy="365125"/>
          </a:xfrm>
        </p:spPr>
        <p:txBody>
          <a:bodyPr/>
          <a:lstStyle/>
          <a:p>
            <a:fld id="{3DA1A576-034B-45D7-9F5B-548D28C1BC98}" type="datetimeFigureOut">
              <a:rPr lang="en-US" smtClean="0"/>
              <a:t>7/7/2019</a:t>
            </a:fld>
            <a:endParaRPr lang="en-US"/>
          </a:p>
        </p:txBody>
      </p:sp>
      <p:sp>
        <p:nvSpPr>
          <p:cNvPr id="5" name="Footer Placeholder 4"/>
          <p:cNvSpPr>
            <a:spLocks noGrp="1"/>
          </p:cNvSpPr>
          <p:nvPr userDrawn="1">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userDrawn="1">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2" name="Title 1"/>
          <p:cNvSpPr>
            <a:spLocks noGrp="1"/>
          </p:cNvSpPr>
          <p:nvPr userDrawn="1">
            <p:ph type="ctrTitle"/>
          </p:nvPr>
        </p:nvSpPr>
        <p:spPr>
          <a:xfrm>
            <a:off x="838200" y="365272"/>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34" name="Rectangle 1033"/>
          <p:cNvSpPr/>
          <p:nvPr userDrawn="1"/>
        </p:nvSpPr>
        <p:spPr>
          <a:xfrm>
            <a:off x="874713" y="2867479"/>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302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03611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A1A576-034B-45D7-9F5B-548D28C1BC98}" type="datetimeFigureOut">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102872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A1A576-034B-45D7-9F5B-548D28C1BC98}" type="datetimeFigureOut">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6329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A1A576-034B-45D7-9F5B-548D28C1BC98}" type="datetimeFigureOut">
              <a:rPr lang="en-US" smtClean="0"/>
              <a:t>7/7/2019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28052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A1A576-034B-45D7-9F5B-548D28C1BC98}" type="datetimeFigureOut">
              <a:rPr lang="en-US" smtClean="0"/>
              <a:t>7/7/2019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472179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1A576-034B-45D7-9F5B-548D28C1BC98}" type="datetimeFigureOut">
              <a:rPr lang="en-US" smtClean="0"/>
              <a:t>7/7/2019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45598-B2C9-4FFE-8967-D41635DDF549}" type="slidenum">
              <a:rPr lang="en-US" smtClean="0"/>
              <a:t>‹#›</a:t>
            </a:fld>
            <a:endParaRPr lang="en-US"/>
          </a:p>
        </p:txBody>
      </p:sp>
      <p:sp>
        <p:nvSpPr>
          <p:cNvPr id="5" name="Oval 4"/>
          <p:cNvSpPr/>
          <p:nvPr userDrawn="1"/>
        </p:nvSpPr>
        <p:spPr>
          <a:xfrm>
            <a:off x="0" y="-749300"/>
            <a:ext cx="469900" cy="469900"/>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707987" y="-749300"/>
            <a:ext cx="469900" cy="469900"/>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1415974" y="-749300"/>
            <a:ext cx="469900" cy="469900"/>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2123961" y="-749300"/>
            <a:ext cx="469900" cy="469900"/>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2831948" y="-749300"/>
            <a:ext cx="469900" cy="469900"/>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480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04099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1A576-034B-45D7-9F5B-548D28C1BC98}" type="datetimeFigureOut">
              <a:rPr lang="en-US" smtClean="0"/>
              <a:t>7/7/2019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45598-B2C9-4FFE-8967-D41635DDF549}" type="slidenum">
              <a:rPr lang="en-US" smtClean="0"/>
              <a:t>‹#›</a:t>
            </a:fld>
            <a:endParaRPr lang="en-US"/>
          </a:p>
        </p:txBody>
      </p:sp>
    </p:spTree>
    <p:extLst>
      <p:ext uri="{BB962C8B-B14F-4D97-AF65-F5344CB8AC3E}">
        <p14:creationId xmlns:p14="http://schemas.microsoft.com/office/powerpoint/2010/main" val="40290954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1" userDrawn="1">
          <p15:clr>
            <a:srgbClr val="F26B43"/>
          </p15:clr>
        </p15:guide>
        <p15:guide id="4" pos="712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8.xml"/><Relationship Id="rId1" Type="http://schemas.openxmlformats.org/officeDocument/2006/relationships/vmlDrawing" Target="../drawings/vmlDrawing4.v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microsoft.com/office/2007/relationships/hdphoto" Target="../media/hdphoto4.wdp"/><Relationship Id="rId2" Type="http://schemas.openxmlformats.org/officeDocument/2006/relationships/image" Target="../media/image21.jpeg"/><Relationship Id="rId1" Type="http://schemas.openxmlformats.org/officeDocument/2006/relationships/slideLayout" Target="../slideLayouts/slideLayout8.xml"/><Relationship Id="rId6" Type="http://schemas.openxmlformats.org/officeDocument/2006/relationships/image" Target="../media/image24.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5.wdp"/></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8.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87AB126-20F7-4869-9A09-BA38B36756D1}"/>
              </a:ext>
            </a:extLst>
          </p:cNvPr>
          <p:cNvPicPr>
            <a:picLocks noChangeAspect="1"/>
          </p:cNvPicPr>
          <p:nvPr/>
        </p:nvPicPr>
        <p:blipFill>
          <a:blip r:embed="rId2" cstate="hqprint">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7501"/>
                    </a14:imgEffect>
                    <a14:imgEffect>
                      <a14:saturation sat="0"/>
                    </a14:imgEffect>
                  </a14:imgLayer>
                </a14:imgProps>
              </a:ext>
              <a:ext uri="{28A0092B-C50C-407E-A947-70E740481C1C}">
                <a14:useLocalDpi xmlns:a14="http://schemas.microsoft.com/office/drawing/2010/main" val="0"/>
              </a:ext>
            </a:extLst>
          </a:blip>
          <a:stretch>
            <a:fillRect/>
          </a:stretch>
        </p:blipFill>
        <p:spPr>
          <a:xfrm>
            <a:off x="9597968" y="128592"/>
            <a:ext cx="1387393" cy="1387393"/>
          </a:xfrm>
          <a:prstGeom prst="rect">
            <a:avLst/>
          </a:prstGeom>
        </p:spPr>
      </p:pic>
      <p:sp>
        <p:nvSpPr>
          <p:cNvPr id="11" name="TextBox 10"/>
          <p:cNvSpPr txBox="1"/>
          <p:nvPr/>
        </p:nvSpPr>
        <p:spPr>
          <a:xfrm>
            <a:off x="9770992" y="1590692"/>
            <a:ext cx="1387393" cy="307777"/>
          </a:xfrm>
          <a:prstGeom prst="rect">
            <a:avLst/>
          </a:prstGeom>
          <a:noFill/>
        </p:spPr>
        <p:txBody>
          <a:bodyPr wrap="square" lIns="0" tIns="0" rIns="0" bIns="0" rtlCol="0">
            <a:spAutoFit/>
          </a:bodyPr>
          <a:lstStyle/>
          <a:p>
            <a:r>
              <a:rPr lang="cy-GB" sz="2000" b="1" dirty="0">
                <a:solidFill>
                  <a:srgbClr val="D6181F"/>
                </a:solidFill>
              </a:rPr>
              <a:t>Blood Point</a:t>
            </a:r>
          </a:p>
        </p:txBody>
      </p:sp>
      <p:sp>
        <p:nvSpPr>
          <p:cNvPr id="5" name="Rectangle 4">
            <a:extLst>
              <a:ext uri="{FF2B5EF4-FFF2-40B4-BE49-F238E27FC236}">
                <a16:creationId xmlns:a16="http://schemas.microsoft.com/office/drawing/2014/main" id="{2ED39739-3A29-41AF-9833-62BB1D11B088}"/>
              </a:ext>
            </a:extLst>
          </p:cNvPr>
          <p:cNvSpPr/>
          <p:nvPr/>
        </p:nvSpPr>
        <p:spPr>
          <a:xfrm>
            <a:off x="603903" y="3689216"/>
            <a:ext cx="8994065" cy="1508426"/>
          </a:xfrm>
          <a:prstGeom prst="rect">
            <a:avLst/>
          </a:prstGeom>
        </p:spPr>
        <p:txBody>
          <a:bodyPr wrap="square">
            <a:spAutoFit/>
          </a:bodyPr>
          <a:lstStyle/>
          <a:p>
            <a:pPr>
              <a:lnSpc>
                <a:spcPct val="107000"/>
              </a:lnSpc>
              <a:spcAft>
                <a:spcPts val="800"/>
              </a:spcAft>
            </a:pPr>
            <a:r>
              <a:rPr lang="en-US" sz="4400" b="1"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Presentation on Blood Donation App Based On Android Device</a:t>
            </a:r>
            <a:endParaRPr lang="en-US" sz="4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39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570809" y="2863139"/>
            <a:ext cx="3601948"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Activity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D88B7E81-F556-4D75-8917-699FF05D8353}"/>
              </a:ext>
            </a:extLst>
          </p:cNvPr>
          <p:cNvSpPr>
            <a:spLocks noChangeArrowheads="1"/>
          </p:cNvSpPr>
          <p:nvPr/>
        </p:nvSpPr>
        <p:spPr bwMode="auto">
          <a:xfrm>
            <a:off x="5697978" y="127618"/>
            <a:ext cx="105807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735394F5-7ABF-4579-86AD-B2D7846B7248}"/>
              </a:ext>
            </a:extLst>
          </p:cNvPr>
          <p:cNvGraphicFramePr>
            <a:graphicFrameLocks noChangeAspect="1"/>
          </p:cNvGraphicFramePr>
          <p:nvPr>
            <p:extLst>
              <p:ext uri="{D42A27DB-BD31-4B8C-83A1-F6EECF244321}">
                <p14:modId xmlns:p14="http://schemas.microsoft.com/office/powerpoint/2010/main" val="1944043163"/>
              </p:ext>
            </p:extLst>
          </p:nvPr>
        </p:nvGraphicFramePr>
        <p:xfrm>
          <a:off x="5552661" y="324832"/>
          <a:ext cx="5009322" cy="5804505"/>
        </p:xfrm>
        <a:graphic>
          <a:graphicData uri="http://schemas.openxmlformats.org/presentationml/2006/ole">
            <mc:AlternateContent xmlns:mc="http://schemas.openxmlformats.org/markup-compatibility/2006">
              <mc:Choice xmlns:v="urn:schemas-microsoft-com:vml" Requires="v">
                <p:oleObj spid="_x0000_s4108" name="Visio" r:id="rId3" imgW="6676952" imgH="8581907" progId="Visio.Drawing.15">
                  <p:embed/>
                </p:oleObj>
              </mc:Choice>
              <mc:Fallback>
                <p:oleObj name="Visio" r:id="rId3" imgW="6676952" imgH="8581907"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661" y="324832"/>
                        <a:ext cx="5009322" cy="5804505"/>
                      </a:xfrm>
                      <a:prstGeom prst="rect">
                        <a:avLst/>
                      </a:prstGeom>
                      <a:noFill/>
                    </p:spPr>
                  </p:pic>
                </p:oleObj>
              </mc:Fallback>
            </mc:AlternateContent>
          </a:graphicData>
        </a:graphic>
      </p:graphicFrame>
    </p:spTree>
    <p:extLst>
      <p:ext uri="{BB962C8B-B14F-4D97-AF65-F5344CB8AC3E}">
        <p14:creationId xmlns:p14="http://schemas.microsoft.com/office/powerpoint/2010/main" val="2660626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570809" y="2863139"/>
            <a:ext cx="3063339"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Class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D88B7E81-F556-4D75-8917-699FF05D8353}"/>
              </a:ext>
            </a:extLst>
          </p:cNvPr>
          <p:cNvSpPr>
            <a:spLocks noChangeArrowheads="1"/>
          </p:cNvSpPr>
          <p:nvPr/>
        </p:nvSpPr>
        <p:spPr bwMode="auto">
          <a:xfrm>
            <a:off x="5697978" y="127618"/>
            <a:ext cx="105807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91565516-737F-4178-AE48-FB11691F5922}"/>
              </a:ext>
            </a:extLst>
          </p:cNvPr>
          <p:cNvSpPr>
            <a:spLocks noChangeArrowheads="1"/>
          </p:cNvSpPr>
          <p:nvPr/>
        </p:nvSpPr>
        <p:spPr bwMode="auto">
          <a:xfrm>
            <a:off x="5327839" y="80963"/>
            <a:ext cx="118104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3E02CF0A-A398-4668-B29F-F453595388D0}"/>
              </a:ext>
            </a:extLst>
          </p:cNvPr>
          <p:cNvGraphicFramePr>
            <a:graphicFrameLocks noChangeAspect="1"/>
          </p:cNvGraphicFramePr>
          <p:nvPr>
            <p:extLst>
              <p:ext uri="{D42A27DB-BD31-4B8C-83A1-F6EECF244321}">
                <p14:modId xmlns:p14="http://schemas.microsoft.com/office/powerpoint/2010/main" val="1813827476"/>
              </p:ext>
            </p:extLst>
          </p:nvPr>
        </p:nvGraphicFramePr>
        <p:xfrm>
          <a:off x="5141843" y="80964"/>
          <a:ext cx="6052866" cy="5885958"/>
        </p:xfrm>
        <a:graphic>
          <a:graphicData uri="http://schemas.openxmlformats.org/presentationml/2006/ole">
            <mc:AlternateContent xmlns:mc="http://schemas.openxmlformats.org/markup-compatibility/2006">
              <mc:Choice xmlns:v="urn:schemas-microsoft-com:vml" Requires="v">
                <p:oleObj spid="_x0000_s5132" name="Visio" r:id="rId3" imgW="9267813" imgH="6048493" progId="Visio.Drawing.15">
                  <p:embed/>
                </p:oleObj>
              </mc:Choice>
              <mc:Fallback>
                <p:oleObj name="Visio" r:id="rId3" imgW="9267813" imgH="604849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843" y="80964"/>
                        <a:ext cx="6052866" cy="5885958"/>
                      </a:xfrm>
                      <a:prstGeom prst="rect">
                        <a:avLst/>
                      </a:prstGeom>
                      <a:noFill/>
                    </p:spPr>
                  </p:pic>
                </p:oleObj>
              </mc:Fallback>
            </mc:AlternateContent>
          </a:graphicData>
        </a:graphic>
      </p:graphicFrame>
    </p:spTree>
    <p:extLst>
      <p:ext uri="{BB962C8B-B14F-4D97-AF65-F5344CB8AC3E}">
        <p14:creationId xmlns:p14="http://schemas.microsoft.com/office/powerpoint/2010/main" val="511570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570809" y="2863139"/>
            <a:ext cx="3985065"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Sequence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D88B7E81-F556-4D75-8917-699FF05D8353}"/>
              </a:ext>
            </a:extLst>
          </p:cNvPr>
          <p:cNvSpPr>
            <a:spLocks noChangeArrowheads="1"/>
          </p:cNvSpPr>
          <p:nvPr/>
        </p:nvSpPr>
        <p:spPr bwMode="auto">
          <a:xfrm>
            <a:off x="5697978" y="127618"/>
            <a:ext cx="105807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91565516-737F-4178-AE48-FB11691F5922}"/>
              </a:ext>
            </a:extLst>
          </p:cNvPr>
          <p:cNvSpPr>
            <a:spLocks noChangeArrowheads="1"/>
          </p:cNvSpPr>
          <p:nvPr/>
        </p:nvSpPr>
        <p:spPr bwMode="auto">
          <a:xfrm>
            <a:off x="5327839" y="80963"/>
            <a:ext cx="118104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a:extLst>
              <a:ext uri="{FF2B5EF4-FFF2-40B4-BE49-F238E27FC236}">
                <a16:creationId xmlns:a16="http://schemas.microsoft.com/office/drawing/2014/main" id="{D06C5184-2E6D-4D63-AF02-562E05187E7A}"/>
              </a:ext>
            </a:extLst>
          </p:cNvPr>
          <p:cNvSpPr>
            <a:spLocks noChangeArrowheads="1"/>
          </p:cNvSpPr>
          <p:nvPr/>
        </p:nvSpPr>
        <p:spPr bwMode="auto">
          <a:xfrm>
            <a:off x="4262907" y="309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C51FF9E7-7100-4B66-BAA9-52A529592A5C}"/>
              </a:ext>
            </a:extLst>
          </p:cNvPr>
          <p:cNvGraphicFramePr>
            <a:graphicFrameLocks noChangeAspect="1"/>
          </p:cNvGraphicFramePr>
          <p:nvPr>
            <p:extLst>
              <p:ext uri="{D42A27DB-BD31-4B8C-83A1-F6EECF244321}">
                <p14:modId xmlns:p14="http://schemas.microsoft.com/office/powerpoint/2010/main" val="4045687131"/>
              </p:ext>
            </p:extLst>
          </p:nvPr>
        </p:nvGraphicFramePr>
        <p:xfrm>
          <a:off x="5327839" y="195263"/>
          <a:ext cx="5838825" cy="5934075"/>
        </p:xfrm>
        <a:graphic>
          <a:graphicData uri="http://schemas.openxmlformats.org/presentationml/2006/ole">
            <mc:AlternateContent xmlns:mc="http://schemas.openxmlformats.org/markup-compatibility/2006">
              <mc:Choice xmlns:v="urn:schemas-microsoft-com:vml" Requires="v">
                <p:oleObj spid="_x0000_s6158" name="Visio" r:id="rId3" imgW="8820212" imgH="6877129" progId="Visio.Drawing.15">
                  <p:embed/>
                </p:oleObj>
              </mc:Choice>
              <mc:Fallback>
                <p:oleObj name="Visio" r:id="rId3" imgW="8820212" imgH="687712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839" y="195263"/>
                        <a:ext cx="5838825" cy="593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4">
            <a:extLst>
              <a:ext uri="{FF2B5EF4-FFF2-40B4-BE49-F238E27FC236}">
                <a16:creationId xmlns:a16="http://schemas.microsoft.com/office/drawing/2014/main" id="{44F17793-7D71-484C-BCCA-8AD0B2286BA6}"/>
              </a:ext>
            </a:extLst>
          </p:cNvPr>
          <p:cNvSpPr>
            <a:spLocks noChangeArrowheads="1"/>
          </p:cNvSpPr>
          <p:nvPr/>
        </p:nvSpPr>
        <p:spPr bwMode="auto">
          <a:xfrm>
            <a:off x="4415307" y="4619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88236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9364" b="6041"/>
          <a:stretch/>
        </p:blipFill>
        <p:spPr>
          <a:xfrm>
            <a:off x="0" y="0"/>
            <a:ext cx="12192002" cy="6883400"/>
          </a:xfrm>
          <a:prstGeom prst="rect">
            <a:avLst/>
          </a:prstGeom>
        </p:spPr>
      </p:pic>
      <p:sp>
        <p:nvSpPr>
          <p:cNvPr id="13" name="Rectangle 12"/>
          <p:cNvSpPr/>
          <p:nvPr/>
        </p:nvSpPr>
        <p:spPr>
          <a:xfrm>
            <a:off x="0" y="0"/>
            <a:ext cx="12191999" cy="6883400"/>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140264" y="1440127"/>
            <a:ext cx="5718626" cy="246221"/>
          </a:xfrm>
          <a:prstGeom prst="rect">
            <a:avLst/>
          </a:prstGeom>
          <a:noFill/>
        </p:spPr>
        <p:txBody>
          <a:bodyPr wrap="square" lIns="0" tIns="0" rIns="0" bIns="0" rtlCol="0">
            <a:spAutoFit/>
          </a:bodyPr>
          <a:lstStyle/>
          <a:p>
            <a:pPr algn="ctr"/>
            <a:r>
              <a:rPr lang="en-US" sz="1600" dirty="0">
                <a:solidFill>
                  <a:schemeClr val="tx1">
                    <a:lumMod val="85000"/>
                    <a:lumOff val="15000"/>
                  </a:schemeClr>
                </a:solidFill>
              </a:rPr>
              <a:t>Our Project process</a:t>
            </a:r>
          </a:p>
        </p:txBody>
      </p:sp>
      <p:sp>
        <p:nvSpPr>
          <p:cNvPr id="11" name="TextBox 10"/>
          <p:cNvSpPr txBox="1"/>
          <p:nvPr/>
        </p:nvSpPr>
        <p:spPr>
          <a:xfrm>
            <a:off x="4696205" y="695130"/>
            <a:ext cx="2798844" cy="553998"/>
          </a:xfrm>
          <a:prstGeom prst="rect">
            <a:avLst/>
          </a:prstGeom>
          <a:noFill/>
        </p:spPr>
        <p:txBody>
          <a:bodyPr wrap="none" lIns="0" tIns="0" rIns="0" bIns="0" rtlCol="0">
            <a:spAutoFit/>
          </a:bodyPr>
          <a:lstStyle/>
          <a:p>
            <a:pPr algn="ctr"/>
            <a:r>
              <a:rPr lang="en-US" sz="3600" dirty="0">
                <a:solidFill>
                  <a:schemeClr val="tx2">
                    <a:lumMod val="75000"/>
                  </a:schemeClr>
                </a:solidFill>
                <a:latin typeface="+mj-lt"/>
              </a:rPr>
              <a:t>Step by Step</a:t>
            </a:r>
          </a:p>
        </p:txBody>
      </p:sp>
      <p:grpSp>
        <p:nvGrpSpPr>
          <p:cNvPr id="25" name="Group 24"/>
          <p:cNvGrpSpPr/>
          <p:nvPr/>
        </p:nvGrpSpPr>
        <p:grpSpPr>
          <a:xfrm>
            <a:off x="5125135" y="3692745"/>
            <a:ext cx="1940972" cy="1468597"/>
            <a:chOff x="930276" y="2322513"/>
            <a:chExt cx="2035175" cy="1539875"/>
          </a:xfrm>
        </p:grpSpPr>
        <p:sp>
          <p:nvSpPr>
            <p:cNvPr id="26"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Oval 7"/>
            <p:cNvSpPr>
              <a:spLocks noChangeArrowheads="1"/>
            </p:cNvSpPr>
            <p:nvPr/>
          </p:nvSpPr>
          <p:spPr bwMode="auto">
            <a:xfrm>
              <a:off x="1417639" y="2322513"/>
              <a:ext cx="1060450" cy="1063625"/>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0" name="Group 19"/>
          <p:cNvGrpSpPr/>
          <p:nvPr/>
        </p:nvGrpSpPr>
        <p:grpSpPr>
          <a:xfrm>
            <a:off x="1030970" y="1756730"/>
            <a:ext cx="1940972" cy="1468597"/>
            <a:chOff x="930276" y="2322513"/>
            <a:chExt cx="2035175" cy="1539875"/>
          </a:xfrm>
        </p:grpSpPr>
        <p:sp>
          <p:nvSpPr>
            <p:cNvPr id="17"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 name="Oval 7"/>
            <p:cNvSpPr>
              <a:spLocks noChangeArrowheads="1"/>
            </p:cNvSpPr>
            <p:nvPr/>
          </p:nvSpPr>
          <p:spPr bwMode="auto">
            <a:xfrm>
              <a:off x="1417639" y="2322513"/>
              <a:ext cx="1060450" cy="1063625"/>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9" name="Group 28"/>
          <p:cNvGrpSpPr/>
          <p:nvPr/>
        </p:nvGrpSpPr>
        <p:grpSpPr>
          <a:xfrm flipH="1">
            <a:off x="9219300" y="1756730"/>
            <a:ext cx="1940972" cy="1468597"/>
            <a:chOff x="930276" y="2322513"/>
            <a:chExt cx="2035175" cy="1539875"/>
          </a:xfrm>
        </p:grpSpPr>
        <p:sp>
          <p:nvSpPr>
            <p:cNvPr id="30"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Oval 7"/>
            <p:cNvSpPr>
              <a:spLocks noChangeArrowheads="1"/>
            </p:cNvSpPr>
            <p:nvPr/>
          </p:nvSpPr>
          <p:spPr bwMode="auto">
            <a:xfrm>
              <a:off x="1417639" y="2322513"/>
              <a:ext cx="1060450" cy="1063625"/>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2" name="Group 61"/>
          <p:cNvGrpSpPr/>
          <p:nvPr/>
        </p:nvGrpSpPr>
        <p:grpSpPr>
          <a:xfrm>
            <a:off x="3060678" y="2724737"/>
            <a:ext cx="1940972" cy="1468597"/>
            <a:chOff x="3061057" y="2995479"/>
            <a:chExt cx="1940972" cy="1468597"/>
          </a:xfrm>
        </p:grpSpPr>
        <p:sp>
          <p:nvSpPr>
            <p:cNvPr id="22" name="Freeform 5"/>
            <p:cNvSpPr>
              <a:spLocks/>
            </p:cNvSpPr>
            <p:nvPr/>
          </p:nvSpPr>
          <p:spPr bwMode="auto">
            <a:xfrm>
              <a:off x="3061057" y="3390638"/>
              <a:ext cx="1940972" cy="946261"/>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067113" y="3861497"/>
              <a:ext cx="1928860" cy="602579"/>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7"/>
            <p:cNvSpPr>
              <a:spLocks noChangeArrowheads="1"/>
            </p:cNvSpPr>
            <p:nvPr/>
          </p:nvSpPr>
          <p:spPr bwMode="auto">
            <a:xfrm>
              <a:off x="3525861" y="2995479"/>
              <a:ext cx="1011365" cy="1014392"/>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3" name="Group 32"/>
          <p:cNvGrpSpPr/>
          <p:nvPr/>
        </p:nvGrpSpPr>
        <p:grpSpPr>
          <a:xfrm flipH="1">
            <a:off x="7189592" y="2724737"/>
            <a:ext cx="1940972" cy="1468597"/>
            <a:chOff x="930276" y="2322513"/>
            <a:chExt cx="2035175" cy="1539875"/>
          </a:xfrm>
        </p:grpSpPr>
        <p:sp>
          <p:nvSpPr>
            <p:cNvPr id="34"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7"/>
            <p:cNvSpPr>
              <a:spLocks noChangeArrowheads="1"/>
            </p:cNvSpPr>
            <p:nvPr/>
          </p:nvSpPr>
          <p:spPr bwMode="auto">
            <a:xfrm>
              <a:off x="1417639" y="2322513"/>
              <a:ext cx="1060450" cy="1063625"/>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48" name="Freeform 15"/>
          <p:cNvSpPr>
            <a:spLocks/>
          </p:cNvSpPr>
          <p:nvPr/>
        </p:nvSpPr>
        <p:spPr bwMode="auto">
          <a:xfrm>
            <a:off x="2599947" y="2980464"/>
            <a:ext cx="603250" cy="290513"/>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Freeform 15"/>
          <p:cNvSpPr>
            <a:spLocks/>
          </p:cNvSpPr>
          <p:nvPr/>
        </p:nvSpPr>
        <p:spPr bwMode="auto">
          <a:xfrm>
            <a:off x="4643502" y="3973427"/>
            <a:ext cx="603250" cy="290513"/>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8" name="Freeform 19"/>
          <p:cNvSpPr>
            <a:spLocks/>
          </p:cNvSpPr>
          <p:nvPr/>
        </p:nvSpPr>
        <p:spPr bwMode="auto">
          <a:xfrm>
            <a:off x="6752234" y="4015091"/>
            <a:ext cx="630552" cy="304796"/>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9" name="Freeform 19"/>
          <p:cNvSpPr>
            <a:spLocks/>
          </p:cNvSpPr>
          <p:nvPr/>
        </p:nvSpPr>
        <p:spPr bwMode="auto">
          <a:xfrm>
            <a:off x="8832705" y="3066835"/>
            <a:ext cx="630552" cy="304796"/>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0" name="TextBox 59"/>
          <p:cNvSpPr txBox="1"/>
          <p:nvPr/>
        </p:nvSpPr>
        <p:spPr>
          <a:xfrm>
            <a:off x="722855" y="3389948"/>
            <a:ext cx="1632804" cy="384721"/>
          </a:xfrm>
          <a:prstGeom prst="rect">
            <a:avLst/>
          </a:prstGeom>
          <a:noFill/>
        </p:spPr>
        <p:txBody>
          <a:bodyPr wrap="square" lIns="0" tIns="0" rIns="0" bIns="0" rtlCol="0">
            <a:spAutoFit/>
          </a:bodyPr>
          <a:lstStyle/>
          <a:p>
            <a:pPr algn="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Requirement gathering. </a:t>
            </a:r>
          </a:p>
        </p:txBody>
      </p:sp>
      <p:sp>
        <p:nvSpPr>
          <p:cNvPr id="61" name="TextBox 60"/>
          <p:cNvSpPr txBox="1"/>
          <p:nvPr/>
        </p:nvSpPr>
        <p:spPr>
          <a:xfrm>
            <a:off x="3676623" y="4376951"/>
            <a:ext cx="601839" cy="192360"/>
          </a:xfrm>
          <a:prstGeom prst="rect">
            <a:avLst/>
          </a:prstGeom>
          <a:noFill/>
        </p:spPr>
        <p:txBody>
          <a:bodyPr wrap="square" lIns="0" tIns="0" rIns="0" bIns="0" rtlCol="0">
            <a:spAutoFit/>
          </a:bodyPr>
          <a:lstStyle/>
          <a:p>
            <a:pPr algn="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Design</a:t>
            </a:r>
          </a:p>
        </p:txBody>
      </p:sp>
      <p:sp>
        <p:nvSpPr>
          <p:cNvPr id="63" name="TextBox 62"/>
          <p:cNvSpPr txBox="1"/>
          <p:nvPr/>
        </p:nvSpPr>
        <p:spPr>
          <a:xfrm>
            <a:off x="5507333" y="5333144"/>
            <a:ext cx="1093971" cy="192360"/>
          </a:xfrm>
          <a:prstGeom prst="rect">
            <a:avLst/>
          </a:prstGeom>
          <a:noFill/>
        </p:spPr>
        <p:txBody>
          <a:bodyPr wrap="square" lIns="0" tIns="0" rIns="0" bIns="0" rtlCol="0">
            <a:spAutoFit/>
          </a:bodyPr>
          <a:lstStyle/>
          <a:p>
            <a:pPr algn="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Development</a:t>
            </a:r>
          </a:p>
        </p:txBody>
      </p:sp>
      <p:sp>
        <p:nvSpPr>
          <p:cNvPr id="64" name="TextBox 63"/>
          <p:cNvSpPr txBox="1"/>
          <p:nvPr/>
        </p:nvSpPr>
        <p:spPr>
          <a:xfrm>
            <a:off x="8016303" y="4370553"/>
            <a:ext cx="1632804" cy="192360"/>
          </a:xfrm>
          <a:prstGeom prst="rect">
            <a:avLst/>
          </a:prstGeom>
          <a:noFill/>
        </p:spPr>
        <p:txBody>
          <a:bodyPr wrap="square" lIns="0" tIns="0" rIns="0" bIns="0" rtlCol="0">
            <a:spAutoFit/>
          </a:bodyPr>
          <a:lstStyle/>
          <a:p>
            <a:pP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Testing</a:t>
            </a:r>
          </a:p>
        </p:txBody>
      </p:sp>
      <p:sp>
        <p:nvSpPr>
          <p:cNvPr id="65" name="TextBox 64"/>
          <p:cNvSpPr txBox="1"/>
          <p:nvPr/>
        </p:nvSpPr>
        <p:spPr>
          <a:xfrm>
            <a:off x="9871090" y="3387484"/>
            <a:ext cx="1598055" cy="192360"/>
          </a:xfrm>
          <a:prstGeom prst="rect">
            <a:avLst/>
          </a:prstGeom>
          <a:noFill/>
        </p:spPr>
        <p:txBody>
          <a:bodyPr wrap="square" lIns="0" tIns="0" rIns="0" bIns="0" rtlCol="0">
            <a:spAutoFit/>
          </a:bodyPr>
          <a:lstStyle/>
          <a:p>
            <a:pP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Submit</a:t>
            </a:r>
          </a:p>
        </p:txBody>
      </p:sp>
      <p:pic>
        <p:nvPicPr>
          <p:cNvPr id="5" name="Picture 4">
            <a:extLst>
              <a:ext uri="{FF2B5EF4-FFF2-40B4-BE49-F238E27FC236}">
                <a16:creationId xmlns:a16="http://schemas.microsoft.com/office/drawing/2014/main" id="{DB4F0A5F-B7C9-4FCB-8153-2EDBAA58A823}"/>
              </a:ext>
            </a:extLst>
          </p:cNvPr>
          <p:cNvPicPr>
            <a:picLocks noChangeAspect="1"/>
          </p:cNvPicPr>
          <p:nvPr/>
        </p:nvPicPr>
        <p:blipFill>
          <a:blip r:embed="rId3" cstate="hqprint">
            <a:lum bright="70000" contrast="-70000"/>
            <a:extLst>
              <a:ext uri="{28A0092B-C50C-407E-A947-70E740481C1C}">
                <a14:useLocalDpi xmlns:a14="http://schemas.microsoft.com/office/drawing/2010/main" val="0"/>
              </a:ext>
            </a:extLst>
          </a:blip>
          <a:stretch>
            <a:fillRect/>
          </a:stretch>
        </p:blipFill>
        <p:spPr>
          <a:xfrm>
            <a:off x="3680315" y="2880266"/>
            <a:ext cx="724531" cy="724531"/>
          </a:xfrm>
          <a:prstGeom prst="rect">
            <a:avLst/>
          </a:prstGeom>
        </p:spPr>
      </p:pic>
      <p:pic>
        <p:nvPicPr>
          <p:cNvPr id="8" name="Picture 7">
            <a:extLst>
              <a:ext uri="{FF2B5EF4-FFF2-40B4-BE49-F238E27FC236}">
                <a16:creationId xmlns:a16="http://schemas.microsoft.com/office/drawing/2014/main" id="{5C1789A4-8AF2-4A09-8FCA-CEA9D17B30C7}"/>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colorTemperature colorTemp="11200"/>
                    </a14:imgEffect>
                    <a14:imgEffect>
                      <a14:saturation sat="400000"/>
                    </a14:imgEffect>
                    <a14:imgEffect>
                      <a14:brightnessContrast bright="48000" contrast="-1000"/>
                    </a14:imgEffect>
                  </a14:imgLayer>
                </a14:imgProps>
              </a:ext>
              <a:ext uri="{28A0092B-C50C-407E-A947-70E740481C1C}">
                <a14:useLocalDpi xmlns:a14="http://schemas.microsoft.com/office/drawing/2010/main" val="0"/>
              </a:ext>
            </a:extLst>
          </a:blip>
          <a:stretch>
            <a:fillRect/>
          </a:stretch>
        </p:blipFill>
        <p:spPr>
          <a:xfrm>
            <a:off x="1675237" y="1909413"/>
            <a:ext cx="667685" cy="667685"/>
          </a:xfrm>
          <a:prstGeom prst="rect">
            <a:avLst/>
          </a:prstGeom>
        </p:spPr>
      </p:pic>
      <p:pic>
        <p:nvPicPr>
          <p:cNvPr id="12" name="Picture 11">
            <a:extLst>
              <a:ext uri="{FF2B5EF4-FFF2-40B4-BE49-F238E27FC236}">
                <a16:creationId xmlns:a16="http://schemas.microsoft.com/office/drawing/2014/main" id="{7EEBCEDD-3F0E-430F-9D4F-365BDF400676}"/>
              </a:ext>
            </a:extLst>
          </p:cNvPr>
          <p:cNvPicPr>
            <a:picLocks noChangeAspect="1"/>
          </p:cNvPicPr>
          <p:nvPr/>
        </p:nvPicPr>
        <p:blipFill>
          <a:blip r:embed="rId6" cstate="hqprint">
            <a:biLevel thresh="2500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28199" y="3819615"/>
            <a:ext cx="695748" cy="695748"/>
          </a:xfrm>
          <a:prstGeom prst="rect">
            <a:avLst/>
          </a:prstGeom>
        </p:spPr>
      </p:pic>
      <p:pic>
        <p:nvPicPr>
          <p:cNvPr id="15" name="Picture 14">
            <a:extLst>
              <a:ext uri="{FF2B5EF4-FFF2-40B4-BE49-F238E27FC236}">
                <a16:creationId xmlns:a16="http://schemas.microsoft.com/office/drawing/2014/main" id="{89EFF09B-CB8A-475A-B73C-2FE94DCA5177}"/>
              </a:ext>
            </a:extLst>
          </p:cNvPr>
          <p:cNvPicPr>
            <a:picLocks noChangeAspect="1"/>
          </p:cNvPicPr>
          <p:nvPr/>
        </p:nvPicPr>
        <p:blipFill>
          <a:blip r:embed="rId8" cstate="hqprint">
            <a:lum bright="70000" contrast="-70000"/>
            <a:extLst>
              <a:ext uri="{BEBA8EAE-BF5A-486C-A8C5-ECC9F3942E4B}">
                <a14:imgProps xmlns:a14="http://schemas.microsoft.com/office/drawing/2010/main">
                  <a14:imgLayer r:embed="rId9">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935310" y="2924037"/>
            <a:ext cx="603251" cy="603251"/>
          </a:xfrm>
          <a:prstGeom prst="rect">
            <a:avLst/>
          </a:prstGeom>
        </p:spPr>
      </p:pic>
      <p:pic>
        <p:nvPicPr>
          <p:cNvPr id="38" name="Picture 37">
            <a:extLst>
              <a:ext uri="{FF2B5EF4-FFF2-40B4-BE49-F238E27FC236}">
                <a16:creationId xmlns:a16="http://schemas.microsoft.com/office/drawing/2014/main" id="{A90D2097-2701-4604-AED1-6894EC692A5C}"/>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778545" y="1800269"/>
            <a:ext cx="822479" cy="822479"/>
          </a:xfrm>
          <a:prstGeom prst="rect">
            <a:avLst/>
          </a:prstGeom>
        </p:spPr>
      </p:pic>
    </p:spTree>
    <p:extLst>
      <p:ext uri="{BB962C8B-B14F-4D97-AF65-F5344CB8AC3E}">
        <p14:creationId xmlns:p14="http://schemas.microsoft.com/office/powerpoint/2010/main" val="66507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reeform 6"/>
          <p:cNvSpPr>
            <a:spLocks/>
          </p:cNvSpPr>
          <p:nvPr/>
        </p:nvSpPr>
        <p:spPr bwMode="auto">
          <a:xfrm>
            <a:off x="6633529" y="3262093"/>
            <a:ext cx="1584666" cy="1741892"/>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0" name="Freeform 6"/>
          <p:cNvSpPr>
            <a:spLocks/>
          </p:cNvSpPr>
          <p:nvPr/>
        </p:nvSpPr>
        <p:spPr bwMode="auto">
          <a:xfrm>
            <a:off x="4518576" y="2564651"/>
            <a:ext cx="1584665" cy="1741892"/>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9" name="Freeform 6"/>
          <p:cNvSpPr>
            <a:spLocks/>
          </p:cNvSpPr>
          <p:nvPr/>
        </p:nvSpPr>
        <p:spPr bwMode="auto">
          <a:xfrm>
            <a:off x="2514997" y="3427805"/>
            <a:ext cx="1500044" cy="1702641"/>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cxnSp>
        <p:nvCxnSpPr>
          <p:cNvPr id="87" name="Straight Connector 86"/>
          <p:cNvCxnSpPr>
            <a:cxnSpLocks/>
          </p:cNvCxnSpPr>
          <p:nvPr/>
        </p:nvCxnSpPr>
        <p:spPr>
          <a:xfrm flipV="1">
            <a:off x="3266559" y="1563467"/>
            <a:ext cx="0" cy="2501990"/>
          </a:xfrm>
          <a:prstGeom prst="line">
            <a:avLst/>
          </a:prstGeom>
          <a:ln w="9525">
            <a:solidFill>
              <a:srgbClr val="0071BB"/>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783388" y="999718"/>
            <a:ext cx="1815241" cy="553998"/>
          </a:xfrm>
          <a:prstGeom prst="rect">
            <a:avLst/>
          </a:prstGeom>
          <a:noFill/>
        </p:spPr>
        <p:txBody>
          <a:bodyPr wrap="none" lIns="0" tIns="0" rIns="0" bIns="0" rtlCol="0">
            <a:spAutoFit/>
          </a:bodyPr>
          <a:lstStyle/>
          <a:p>
            <a:r>
              <a:rPr lang="en-US" sz="3600" dirty="0">
                <a:solidFill>
                  <a:srgbClr val="32425C"/>
                </a:solidFill>
                <a:latin typeface="+mj-lt"/>
              </a:rPr>
              <a:t>Our Team</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4653079" y="4314175"/>
            <a:ext cx="1404684" cy="169277"/>
          </a:xfrm>
          <a:prstGeom prst="rect">
            <a:avLst/>
          </a:prstGeom>
          <a:noFill/>
        </p:spPr>
        <p:txBody>
          <a:bodyPr wrap="square" lIns="0" tIns="0" rIns="0" bIns="0" rtlCol="0">
            <a:spAutoFit/>
          </a:bodyPr>
          <a:lstStyle/>
          <a:p>
            <a:pPr algn="ctr"/>
            <a:r>
              <a:rPr lang="en-US" sz="1100" dirty="0">
                <a:solidFill>
                  <a:srgbClr val="32425C"/>
                </a:solidFill>
                <a:latin typeface="+mj-lt"/>
              </a:rPr>
              <a:t>Fajlul Karim chowdhury</a:t>
            </a:r>
          </a:p>
        </p:txBody>
      </p:sp>
      <p:sp>
        <p:nvSpPr>
          <p:cNvPr id="82" name="TextBox 81"/>
          <p:cNvSpPr txBox="1"/>
          <p:nvPr/>
        </p:nvSpPr>
        <p:spPr>
          <a:xfrm>
            <a:off x="6860483" y="5025201"/>
            <a:ext cx="1021113" cy="169277"/>
          </a:xfrm>
          <a:prstGeom prst="rect">
            <a:avLst/>
          </a:prstGeom>
          <a:noFill/>
        </p:spPr>
        <p:txBody>
          <a:bodyPr wrap="square" lIns="0" tIns="0" rIns="0" bIns="0" rtlCol="0">
            <a:spAutoFit/>
          </a:bodyPr>
          <a:lstStyle/>
          <a:p>
            <a:pPr algn="ctr"/>
            <a:r>
              <a:rPr lang="en-US" sz="1100" dirty="0">
                <a:solidFill>
                  <a:srgbClr val="32425C"/>
                </a:solidFill>
                <a:latin typeface="+mj-lt"/>
              </a:rPr>
              <a:t>Sharmin Akter</a:t>
            </a:r>
          </a:p>
        </p:txBody>
      </p:sp>
      <p:cxnSp>
        <p:nvCxnSpPr>
          <p:cNvPr id="89" name="Straight Connector 88"/>
          <p:cNvCxnSpPr>
            <a:cxnSpLocks/>
          </p:cNvCxnSpPr>
          <p:nvPr/>
        </p:nvCxnSpPr>
        <p:spPr>
          <a:xfrm flipV="1">
            <a:off x="5221990" y="1563467"/>
            <a:ext cx="5364" cy="2593149"/>
          </a:xfrm>
          <a:prstGeom prst="line">
            <a:avLst/>
          </a:prstGeom>
          <a:ln w="9525">
            <a:solidFill>
              <a:srgbClr val="0DB04A"/>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flipV="1">
            <a:off x="7356798" y="1563467"/>
            <a:ext cx="25090" cy="2569247"/>
          </a:xfrm>
          <a:prstGeom prst="line">
            <a:avLst/>
          </a:prstGeom>
          <a:ln w="9525">
            <a:solidFill>
              <a:srgbClr val="D6181F"/>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752168" y="4680806"/>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171442505</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
        <p:nvSpPr>
          <p:cNvPr id="90" name="TextBox 89">
            <a:extLst>
              <a:ext uri="{FF2B5EF4-FFF2-40B4-BE49-F238E27FC236}">
                <a16:creationId xmlns:a16="http://schemas.microsoft.com/office/drawing/2014/main" id="{0A795156-75F7-4B5E-95BE-90FF64E470B3}"/>
              </a:ext>
            </a:extLst>
          </p:cNvPr>
          <p:cNvSpPr txBox="1"/>
          <p:nvPr/>
        </p:nvSpPr>
        <p:spPr>
          <a:xfrm>
            <a:off x="2779099" y="5136157"/>
            <a:ext cx="916005" cy="169277"/>
          </a:xfrm>
          <a:prstGeom prst="rect">
            <a:avLst/>
          </a:prstGeom>
          <a:noFill/>
        </p:spPr>
        <p:txBody>
          <a:bodyPr wrap="square" lIns="0" tIns="0" rIns="0" bIns="0" rtlCol="0">
            <a:spAutoFit/>
          </a:bodyPr>
          <a:lstStyle/>
          <a:p>
            <a:pPr algn="ctr"/>
            <a:r>
              <a:rPr lang="en-US" sz="1100" dirty="0" err="1">
                <a:solidFill>
                  <a:srgbClr val="32425C"/>
                </a:solidFill>
                <a:latin typeface="+mj-lt"/>
              </a:rPr>
              <a:t>Jobayer</a:t>
            </a:r>
            <a:r>
              <a:rPr lang="en-US" sz="1100" dirty="0">
                <a:solidFill>
                  <a:srgbClr val="32425C"/>
                </a:solidFill>
                <a:latin typeface="+mj-lt"/>
              </a:rPr>
              <a:t> Haque</a:t>
            </a:r>
          </a:p>
        </p:txBody>
      </p:sp>
      <p:pic>
        <p:nvPicPr>
          <p:cNvPr id="77" name="Picture 76">
            <a:extLst>
              <a:ext uri="{FF2B5EF4-FFF2-40B4-BE49-F238E27FC236}">
                <a16:creationId xmlns:a16="http://schemas.microsoft.com/office/drawing/2014/main" id="{332C6A69-C502-409A-B1F2-325E42A780C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648000" y="3723131"/>
            <a:ext cx="1304498" cy="1304498"/>
          </a:xfrm>
          <a:prstGeom prst="rect">
            <a:avLst/>
          </a:prstGeom>
        </p:spPr>
      </p:pic>
      <p:pic>
        <p:nvPicPr>
          <p:cNvPr id="97" name="Picture 96">
            <a:extLst>
              <a:ext uri="{FF2B5EF4-FFF2-40B4-BE49-F238E27FC236}">
                <a16:creationId xmlns:a16="http://schemas.microsoft.com/office/drawing/2014/main" id="{0F695DA8-5D74-45CC-BBF6-7B444304B8DB}"/>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653079" y="2890452"/>
            <a:ext cx="1304498" cy="1304498"/>
          </a:xfrm>
          <a:prstGeom prst="rect">
            <a:avLst/>
          </a:prstGeom>
        </p:spPr>
      </p:pic>
      <p:pic>
        <p:nvPicPr>
          <p:cNvPr id="99" name="Picture 98">
            <a:extLst>
              <a:ext uri="{FF2B5EF4-FFF2-40B4-BE49-F238E27FC236}">
                <a16:creationId xmlns:a16="http://schemas.microsoft.com/office/drawing/2014/main" id="{250EA084-3A23-4AB2-A579-1C59A092D87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800040" y="3598583"/>
            <a:ext cx="1304498" cy="1304498"/>
          </a:xfrm>
          <a:prstGeom prst="rect">
            <a:avLst/>
          </a:prstGeom>
        </p:spPr>
      </p:pic>
      <p:cxnSp>
        <p:nvCxnSpPr>
          <p:cNvPr id="108" name="Straight Connector 107">
            <a:extLst>
              <a:ext uri="{FF2B5EF4-FFF2-40B4-BE49-F238E27FC236}">
                <a16:creationId xmlns:a16="http://schemas.microsoft.com/office/drawing/2014/main" id="{4C308961-68DF-4C0E-B51C-FDC318E7527E}"/>
              </a:ext>
            </a:extLst>
          </p:cNvPr>
          <p:cNvCxnSpPr>
            <a:cxnSpLocks/>
          </p:cNvCxnSpPr>
          <p:nvPr/>
        </p:nvCxnSpPr>
        <p:spPr>
          <a:xfrm>
            <a:off x="0" y="1563467"/>
            <a:ext cx="10032622" cy="0"/>
          </a:xfrm>
          <a:prstGeom prst="line">
            <a:avLst/>
          </a:prstGeom>
          <a:ln w="9525">
            <a:solidFill>
              <a:srgbClr val="0DB04A"/>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97F49BD-4CC4-439D-B107-22E7C2892447}"/>
              </a:ext>
            </a:extLst>
          </p:cNvPr>
          <p:cNvSpPr txBox="1"/>
          <p:nvPr/>
        </p:nvSpPr>
        <p:spPr>
          <a:xfrm>
            <a:off x="2638466" y="5518413"/>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171442575</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
        <p:nvSpPr>
          <p:cNvPr id="21" name="TextBox 20">
            <a:extLst>
              <a:ext uri="{FF2B5EF4-FFF2-40B4-BE49-F238E27FC236}">
                <a16:creationId xmlns:a16="http://schemas.microsoft.com/office/drawing/2014/main" id="{04CAC294-682C-4AAA-966C-A981E7A80CE5}"/>
              </a:ext>
            </a:extLst>
          </p:cNvPr>
          <p:cNvSpPr txBox="1"/>
          <p:nvPr/>
        </p:nvSpPr>
        <p:spPr>
          <a:xfrm>
            <a:off x="6745100" y="5203948"/>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171442591</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
        <p:nvSpPr>
          <p:cNvPr id="23" name="TextBox 22">
            <a:extLst>
              <a:ext uri="{FF2B5EF4-FFF2-40B4-BE49-F238E27FC236}">
                <a16:creationId xmlns:a16="http://schemas.microsoft.com/office/drawing/2014/main" id="{81DAA0AD-610E-4E8C-8086-2AA1E8AE4B28}"/>
              </a:ext>
            </a:extLst>
          </p:cNvPr>
          <p:cNvSpPr txBox="1"/>
          <p:nvPr/>
        </p:nvSpPr>
        <p:spPr>
          <a:xfrm>
            <a:off x="8934337" y="4435904"/>
            <a:ext cx="1357712" cy="169277"/>
          </a:xfrm>
          <a:prstGeom prst="rect">
            <a:avLst/>
          </a:prstGeom>
          <a:noFill/>
        </p:spPr>
        <p:txBody>
          <a:bodyPr wrap="square" lIns="0" tIns="0" rIns="0" bIns="0" rtlCol="0">
            <a:spAutoFit/>
          </a:bodyPr>
          <a:lstStyle/>
          <a:p>
            <a:pPr algn="ctr"/>
            <a:r>
              <a:rPr lang="en-US" sz="1100" dirty="0" err="1">
                <a:solidFill>
                  <a:srgbClr val="32425C"/>
                </a:solidFill>
                <a:latin typeface="+mj-lt"/>
              </a:rPr>
              <a:t>Mahadi</a:t>
            </a:r>
            <a:r>
              <a:rPr lang="en-US" sz="1100" dirty="0">
                <a:solidFill>
                  <a:srgbClr val="32425C"/>
                </a:solidFill>
                <a:latin typeface="+mj-lt"/>
              </a:rPr>
              <a:t> Afzal </a:t>
            </a:r>
            <a:r>
              <a:rPr lang="en-US" sz="1100" dirty="0" err="1">
                <a:solidFill>
                  <a:srgbClr val="32425C"/>
                </a:solidFill>
                <a:latin typeface="+mj-lt"/>
              </a:rPr>
              <a:t>Masom</a:t>
            </a:r>
            <a:endParaRPr lang="en-US" sz="1100" dirty="0">
              <a:solidFill>
                <a:srgbClr val="32425C"/>
              </a:solidFill>
              <a:latin typeface="+mj-lt"/>
            </a:endParaRPr>
          </a:p>
        </p:txBody>
      </p:sp>
      <p:cxnSp>
        <p:nvCxnSpPr>
          <p:cNvPr id="24" name="Straight Connector 23">
            <a:extLst>
              <a:ext uri="{FF2B5EF4-FFF2-40B4-BE49-F238E27FC236}">
                <a16:creationId xmlns:a16="http://schemas.microsoft.com/office/drawing/2014/main" id="{365D411E-7CED-47C8-AC48-7214E5B07419}"/>
              </a:ext>
            </a:extLst>
          </p:cNvPr>
          <p:cNvCxnSpPr>
            <a:cxnSpLocks/>
          </p:cNvCxnSpPr>
          <p:nvPr/>
        </p:nvCxnSpPr>
        <p:spPr>
          <a:xfrm flipV="1">
            <a:off x="9430652" y="1563467"/>
            <a:ext cx="19335" cy="1979951"/>
          </a:xfrm>
          <a:prstGeom prst="line">
            <a:avLst/>
          </a:prstGeom>
          <a:ln w="9525">
            <a:solidFill>
              <a:srgbClr val="D6181F"/>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CF41585-E6DE-44BA-AE04-D24396D51EB1}"/>
              </a:ext>
            </a:extLst>
          </p:cNvPr>
          <p:cNvSpPr txBox="1"/>
          <p:nvPr/>
        </p:nvSpPr>
        <p:spPr>
          <a:xfrm>
            <a:off x="8818954" y="4614651"/>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163432534</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
        <p:nvSpPr>
          <p:cNvPr id="22" name="Freeform 6">
            <a:extLst>
              <a:ext uri="{FF2B5EF4-FFF2-40B4-BE49-F238E27FC236}">
                <a16:creationId xmlns:a16="http://schemas.microsoft.com/office/drawing/2014/main" id="{34DEEC9E-802D-4E0F-895D-E5090FDAD903}"/>
              </a:ext>
            </a:extLst>
          </p:cNvPr>
          <p:cNvSpPr>
            <a:spLocks/>
          </p:cNvSpPr>
          <p:nvPr/>
        </p:nvSpPr>
        <p:spPr bwMode="auto">
          <a:xfrm>
            <a:off x="8707383" y="2672796"/>
            <a:ext cx="1584666" cy="1741892"/>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pic>
        <p:nvPicPr>
          <p:cNvPr id="25" name="Picture 24">
            <a:extLst>
              <a:ext uri="{FF2B5EF4-FFF2-40B4-BE49-F238E27FC236}">
                <a16:creationId xmlns:a16="http://schemas.microsoft.com/office/drawing/2014/main" id="{5BC90562-91FA-4AC0-AD85-32FF1B330A10}"/>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873894" y="3009286"/>
            <a:ext cx="1304498" cy="1304498"/>
          </a:xfrm>
          <a:prstGeom prst="rect">
            <a:avLst/>
          </a:prstGeom>
        </p:spPr>
      </p:pic>
    </p:spTree>
    <p:extLst>
      <p:ext uri="{BB962C8B-B14F-4D97-AF65-F5344CB8AC3E}">
        <p14:creationId xmlns:p14="http://schemas.microsoft.com/office/powerpoint/2010/main" val="3747637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714908" y="1340329"/>
            <a:ext cx="6364698" cy="2088671"/>
          </a:xfrm>
        </p:spPr>
        <p:txBody>
          <a:bodyPr>
            <a:noAutofit/>
          </a:bodyPr>
          <a:lstStyle/>
          <a:p>
            <a:r>
              <a:rPr lang="en-US" sz="7200" dirty="0"/>
              <a:t>Thank You for 		Co-operation</a:t>
            </a:r>
          </a:p>
        </p:txBody>
      </p:sp>
      <p:pic>
        <p:nvPicPr>
          <p:cNvPr id="26" name="Picture 25">
            <a:extLst>
              <a:ext uri="{FF2B5EF4-FFF2-40B4-BE49-F238E27FC236}">
                <a16:creationId xmlns:a16="http://schemas.microsoft.com/office/drawing/2014/main" id="{5ACA7C7A-5960-46AC-B6E6-09B8AD75F182}"/>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7501"/>
                    </a14:imgEffect>
                    <a14:imgEffect>
                      <a14:saturation sat="0"/>
                    </a14:imgEffect>
                  </a14:imgLayer>
                </a14:imgProps>
              </a:ext>
              <a:ext uri="{28A0092B-C50C-407E-A947-70E740481C1C}">
                <a14:useLocalDpi xmlns:a14="http://schemas.microsoft.com/office/drawing/2010/main" val="0"/>
              </a:ext>
            </a:extLst>
          </a:blip>
          <a:stretch>
            <a:fillRect/>
          </a:stretch>
        </p:blipFill>
        <p:spPr>
          <a:xfrm>
            <a:off x="9543498" y="4900012"/>
            <a:ext cx="1438827" cy="1438827"/>
          </a:xfrm>
          <a:prstGeom prst="rect">
            <a:avLst/>
          </a:prstGeom>
        </p:spPr>
      </p:pic>
      <p:sp>
        <p:nvSpPr>
          <p:cNvPr id="28" name="TextBox 27">
            <a:extLst>
              <a:ext uri="{FF2B5EF4-FFF2-40B4-BE49-F238E27FC236}">
                <a16:creationId xmlns:a16="http://schemas.microsoft.com/office/drawing/2014/main" id="{00485690-9C47-45E4-A96E-7CC6C55F1F47}"/>
              </a:ext>
            </a:extLst>
          </p:cNvPr>
          <p:cNvSpPr txBox="1"/>
          <p:nvPr/>
        </p:nvSpPr>
        <p:spPr>
          <a:xfrm>
            <a:off x="9724571" y="6338839"/>
            <a:ext cx="1438827" cy="307777"/>
          </a:xfrm>
          <a:prstGeom prst="rect">
            <a:avLst/>
          </a:prstGeom>
          <a:noFill/>
        </p:spPr>
        <p:txBody>
          <a:bodyPr wrap="square" lIns="0" tIns="0" rIns="0" bIns="0" rtlCol="0">
            <a:spAutoFit/>
          </a:bodyPr>
          <a:lstStyle/>
          <a:p>
            <a:r>
              <a:rPr lang="cy-GB" sz="2000" b="1" dirty="0">
                <a:solidFill>
                  <a:srgbClr val="D6181F"/>
                </a:solidFill>
              </a:rPr>
              <a:t>Blood Point</a:t>
            </a:r>
          </a:p>
        </p:txBody>
      </p:sp>
    </p:spTree>
    <p:extLst>
      <p:ext uri="{BB962C8B-B14F-4D97-AF65-F5344CB8AC3E}">
        <p14:creationId xmlns:p14="http://schemas.microsoft.com/office/powerpoint/2010/main" val="55768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713" y="865651"/>
            <a:ext cx="1635448" cy="246221"/>
          </a:xfrm>
          <a:prstGeom prst="rect">
            <a:avLst/>
          </a:prstGeom>
          <a:noFill/>
        </p:spPr>
        <p:txBody>
          <a:bodyPr wrap="none" lIns="0" tIns="0" rIns="0" bIns="0" rtlCol="0">
            <a:spAutoFit/>
          </a:bodyPr>
          <a:lstStyle/>
          <a:p>
            <a:r>
              <a:rPr lang="en-US" sz="1600" dirty="0">
                <a:solidFill>
                  <a:schemeClr val="tx1">
                    <a:lumMod val="85000"/>
                    <a:lumOff val="15000"/>
                  </a:schemeClr>
                </a:solidFill>
              </a:rPr>
              <a:t>Benefits by this app</a:t>
            </a: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3071354" cy="553998"/>
          </a:xfrm>
          <a:prstGeom prst="rect">
            <a:avLst/>
          </a:prstGeom>
          <a:noFill/>
        </p:spPr>
        <p:txBody>
          <a:bodyPr wrap="none" lIns="0" tIns="0" rIns="0" bIns="0" rtlCol="0">
            <a:spAutoFit/>
          </a:bodyPr>
          <a:lstStyle/>
          <a:p>
            <a:r>
              <a:rPr lang="en-US" sz="3600" dirty="0">
                <a:solidFill>
                  <a:srgbClr val="32425C"/>
                </a:solidFill>
                <a:latin typeface="+mj-lt"/>
              </a:rPr>
              <a:t>Why this project</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916815" y="1894734"/>
            <a:ext cx="5391603" cy="373885"/>
          </a:xfrm>
          <a:prstGeom prst="rect">
            <a:avLst/>
          </a:prstGeom>
          <a:noFill/>
        </p:spPr>
        <p:txBody>
          <a:bodyPr wrap="square" lIns="0" tIns="0" rIns="0" bIns="0" rtlCol="0">
            <a:spAutoFit/>
          </a:bodyPr>
          <a:lstStyle>
            <a:defPPr>
              <a:defRPr lang="en-US"/>
            </a:defPPr>
            <a:lvl1pPr algn="ctr">
              <a:lnSpc>
                <a:spcPts val="1500"/>
              </a:lnSpc>
              <a:defRPr sz="1100">
                <a:solidFill>
                  <a:schemeClr val="tx1">
                    <a:lumMod val="75000"/>
                    <a:lumOff val="25000"/>
                  </a:schemeClr>
                </a:solidFill>
                <a:latin typeface="Calibri Light" panose="020F0302020204030204" pitchFamily="34" charset="0"/>
                <a:cs typeface="Calibri Light" panose="020F0302020204030204" pitchFamily="34" charset="0"/>
              </a:defRPr>
            </a:lvl1pPr>
          </a:lstStyle>
          <a:p>
            <a:pPr algn="l"/>
            <a:r>
              <a:rPr lang="en-US" dirty="0"/>
              <a:t>Social work is a good thinking. For commercial we can use it for business  without lose main behavior of social work. We design this app for social work as a commercial view.</a:t>
            </a:r>
          </a:p>
        </p:txBody>
      </p:sp>
      <p:grpSp>
        <p:nvGrpSpPr>
          <p:cNvPr id="34" name="Group 33"/>
          <p:cNvGrpSpPr/>
          <p:nvPr/>
        </p:nvGrpSpPr>
        <p:grpSpPr>
          <a:xfrm>
            <a:off x="5916815" y="2769432"/>
            <a:ext cx="713310" cy="704610"/>
            <a:chOff x="4279221" y="2033354"/>
            <a:chExt cx="1412875" cy="1395646"/>
          </a:xfrm>
        </p:grpSpPr>
        <p:sp>
          <p:nvSpPr>
            <p:cNvPr id="35"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46" name="Group 45"/>
          <p:cNvGrpSpPr/>
          <p:nvPr/>
        </p:nvGrpSpPr>
        <p:grpSpPr>
          <a:xfrm>
            <a:off x="6828638" y="2787310"/>
            <a:ext cx="3734587" cy="465658"/>
            <a:chOff x="6771488" y="3013879"/>
            <a:chExt cx="3734587" cy="465658"/>
          </a:xfrm>
        </p:grpSpPr>
        <p:sp>
          <p:nvSpPr>
            <p:cNvPr id="44" name="TextBox 43"/>
            <p:cNvSpPr txBox="1"/>
            <p:nvPr/>
          </p:nvSpPr>
          <p:spPr>
            <a:xfrm>
              <a:off x="6771488" y="3013879"/>
              <a:ext cx="749885" cy="215444"/>
            </a:xfrm>
            <a:prstGeom prst="rect">
              <a:avLst/>
            </a:prstGeom>
            <a:noFill/>
          </p:spPr>
          <p:txBody>
            <a:bodyPr wrap="none" lIns="0" tIns="0" rIns="0" bIns="0" rtlCol="0">
              <a:spAutoFit/>
            </a:bodyPr>
            <a:lstStyle/>
            <a:p>
              <a:r>
                <a:rPr lang="en-US" sz="1400" dirty="0">
                  <a:solidFill>
                    <a:srgbClr val="32425C"/>
                  </a:solidFill>
                  <a:latin typeface="+mj-lt"/>
                </a:rPr>
                <a:t>Marketing</a:t>
              </a:r>
            </a:p>
          </p:txBody>
        </p:sp>
        <p:sp>
          <p:nvSpPr>
            <p:cNvPr id="45" name="TextBox 44"/>
            <p:cNvSpPr txBox="1"/>
            <p:nvPr/>
          </p:nvSpPr>
          <p:spPr>
            <a:xfrm>
              <a:off x="6771488" y="3298012"/>
              <a:ext cx="3734587"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Any company can ad  by this app as a social work.</a:t>
              </a:r>
            </a:p>
          </p:txBody>
        </p:sp>
      </p:grpSp>
      <p:grpSp>
        <p:nvGrpSpPr>
          <p:cNvPr id="37" name="Group 36"/>
          <p:cNvGrpSpPr/>
          <p:nvPr/>
        </p:nvGrpSpPr>
        <p:grpSpPr>
          <a:xfrm>
            <a:off x="5916815" y="3816886"/>
            <a:ext cx="713310" cy="704610"/>
            <a:chOff x="4279221" y="2033354"/>
            <a:chExt cx="1412875" cy="1395646"/>
          </a:xfrm>
        </p:grpSpPr>
        <p:sp>
          <p:nvSpPr>
            <p:cNvPr id="38"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 name="Group 46"/>
          <p:cNvGrpSpPr/>
          <p:nvPr/>
        </p:nvGrpSpPr>
        <p:grpSpPr>
          <a:xfrm>
            <a:off x="6828638" y="3834764"/>
            <a:ext cx="3734587" cy="465658"/>
            <a:chOff x="6771488" y="3013879"/>
            <a:chExt cx="3734587" cy="465658"/>
          </a:xfrm>
        </p:grpSpPr>
        <p:sp>
          <p:nvSpPr>
            <p:cNvPr id="48" name="TextBox 47"/>
            <p:cNvSpPr txBox="1"/>
            <p:nvPr/>
          </p:nvSpPr>
          <p:spPr>
            <a:xfrm>
              <a:off x="6771488" y="3013879"/>
              <a:ext cx="969817" cy="215444"/>
            </a:xfrm>
            <a:prstGeom prst="rect">
              <a:avLst/>
            </a:prstGeom>
            <a:noFill/>
          </p:spPr>
          <p:txBody>
            <a:bodyPr wrap="none" lIns="0" tIns="0" rIns="0" bIns="0" rtlCol="0">
              <a:spAutoFit/>
            </a:bodyPr>
            <a:lstStyle/>
            <a:p>
              <a:r>
                <a:rPr lang="en-US" sz="1400" dirty="0">
                  <a:solidFill>
                    <a:srgbClr val="32425C"/>
                  </a:solidFill>
                  <a:latin typeface="+mj-lt"/>
                </a:rPr>
                <a:t>Helping hand</a:t>
              </a:r>
            </a:p>
          </p:txBody>
        </p:sp>
        <p:sp>
          <p:nvSpPr>
            <p:cNvPr id="49" name="TextBox 48"/>
            <p:cNvSpPr txBox="1"/>
            <p:nvPr/>
          </p:nvSpPr>
          <p:spPr>
            <a:xfrm>
              <a:off x="6771488" y="3298012"/>
              <a:ext cx="3734587"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One people can help more people by this app.</a:t>
              </a:r>
            </a:p>
          </p:txBody>
        </p:sp>
      </p:grpSp>
      <p:grpSp>
        <p:nvGrpSpPr>
          <p:cNvPr id="40" name="Group 39"/>
          <p:cNvGrpSpPr/>
          <p:nvPr/>
        </p:nvGrpSpPr>
        <p:grpSpPr>
          <a:xfrm>
            <a:off x="5916815" y="4864340"/>
            <a:ext cx="713310" cy="704610"/>
            <a:chOff x="4279221" y="2033354"/>
            <a:chExt cx="1412875" cy="1395646"/>
          </a:xfrm>
        </p:grpSpPr>
        <p:sp>
          <p:nvSpPr>
            <p:cNvPr id="41"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50" name="Group 49"/>
          <p:cNvGrpSpPr/>
          <p:nvPr/>
        </p:nvGrpSpPr>
        <p:grpSpPr>
          <a:xfrm>
            <a:off x="6828638" y="4882218"/>
            <a:ext cx="3734587" cy="465658"/>
            <a:chOff x="6771488" y="3013879"/>
            <a:chExt cx="3734587" cy="465658"/>
          </a:xfrm>
        </p:grpSpPr>
        <p:sp>
          <p:nvSpPr>
            <p:cNvPr id="51" name="TextBox 50"/>
            <p:cNvSpPr txBox="1"/>
            <p:nvPr/>
          </p:nvSpPr>
          <p:spPr>
            <a:xfrm>
              <a:off x="6771488" y="3013879"/>
              <a:ext cx="1010598" cy="215444"/>
            </a:xfrm>
            <a:prstGeom prst="rect">
              <a:avLst/>
            </a:prstGeom>
            <a:noFill/>
          </p:spPr>
          <p:txBody>
            <a:bodyPr wrap="none" lIns="0" tIns="0" rIns="0" bIns="0" rtlCol="0">
              <a:spAutoFit/>
            </a:bodyPr>
            <a:lstStyle/>
            <a:p>
              <a:r>
                <a:rPr lang="en-US" sz="1400" dirty="0">
                  <a:solidFill>
                    <a:srgbClr val="32425C"/>
                  </a:solidFill>
                  <a:latin typeface="+mj-lt"/>
                </a:rPr>
                <a:t>Money saving</a:t>
              </a:r>
            </a:p>
          </p:txBody>
        </p:sp>
        <p:sp>
          <p:nvSpPr>
            <p:cNvPr id="52" name="TextBox 51"/>
            <p:cNvSpPr txBox="1"/>
            <p:nvPr/>
          </p:nvSpPr>
          <p:spPr>
            <a:xfrm>
              <a:off x="6771488" y="3298012"/>
              <a:ext cx="3734587"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It’s a huge idea that can save  money for branding.</a:t>
              </a:r>
            </a:p>
          </p:txBody>
        </p:sp>
      </p:grpSp>
      <p:pic>
        <p:nvPicPr>
          <p:cNvPr id="8" name="Picture 7">
            <a:extLst>
              <a:ext uri="{FF2B5EF4-FFF2-40B4-BE49-F238E27FC236}">
                <a16:creationId xmlns:a16="http://schemas.microsoft.com/office/drawing/2014/main" id="{67F6E165-D273-47C2-BD7A-C64E2579B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735" y="1509124"/>
            <a:ext cx="5187108" cy="5028023"/>
          </a:xfrm>
          <a:prstGeom prst="rect">
            <a:avLst/>
          </a:prstGeom>
        </p:spPr>
      </p:pic>
      <p:pic>
        <p:nvPicPr>
          <p:cNvPr id="7" name="Picture 6">
            <a:extLst>
              <a:ext uri="{FF2B5EF4-FFF2-40B4-BE49-F238E27FC236}">
                <a16:creationId xmlns:a16="http://schemas.microsoft.com/office/drawing/2014/main" id="{08A635E2-6CCF-4061-9B8A-678792E96985}"/>
              </a:ext>
            </a:extLst>
          </p:cNvPr>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6067491" y="3982643"/>
            <a:ext cx="407258" cy="407258"/>
          </a:xfrm>
          <a:prstGeom prst="rect">
            <a:avLst/>
          </a:prstGeom>
        </p:spPr>
      </p:pic>
      <p:pic>
        <p:nvPicPr>
          <p:cNvPr id="10" name="Picture 9">
            <a:extLst>
              <a:ext uri="{FF2B5EF4-FFF2-40B4-BE49-F238E27FC236}">
                <a16:creationId xmlns:a16="http://schemas.microsoft.com/office/drawing/2014/main" id="{CEC1DDBB-0136-4696-99D6-3A62F1F65C29}"/>
              </a:ext>
            </a:extLst>
          </p:cNvPr>
          <p:cNvPicPr>
            <a:picLocks noChangeAspect="1"/>
          </p:cNvPicPr>
          <p:nvPr/>
        </p:nvPicPr>
        <p:blipFill>
          <a:blip r:embed="rId4" cstate="hqprint">
            <a:lum bright="70000" contrast="-70000"/>
            <a:extLst>
              <a:ext uri="{BEBA8EAE-BF5A-486C-A8C5-ECC9F3942E4B}">
                <a14:imgProps xmlns:a14="http://schemas.microsoft.com/office/drawing/2010/main">
                  <a14:imgLayer r:embed="rId5">
                    <a14:imgEffect>
                      <a14:colorTemperature colorTemp="3590"/>
                    </a14:imgEffect>
                    <a14:imgEffect>
                      <a14:saturation sat="18000"/>
                    </a14:imgEffect>
                  </a14:imgLayer>
                </a14:imgProps>
              </a:ext>
              <a:ext uri="{28A0092B-C50C-407E-A947-70E740481C1C}">
                <a14:useLocalDpi xmlns:a14="http://schemas.microsoft.com/office/drawing/2010/main" val="0"/>
              </a:ext>
            </a:extLst>
          </a:blip>
          <a:stretch>
            <a:fillRect/>
          </a:stretch>
        </p:blipFill>
        <p:spPr>
          <a:xfrm>
            <a:off x="6025898" y="2855677"/>
            <a:ext cx="508243" cy="508243"/>
          </a:xfrm>
          <a:prstGeom prst="rect">
            <a:avLst/>
          </a:prstGeom>
        </p:spPr>
      </p:pic>
      <p:pic>
        <p:nvPicPr>
          <p:cNvPr id="12" name="Picture 11">
            <a:extLst>
              <a:ext uri="{FF2B5EF4-FFF2-40B4-BE49-F238E27FC236}">
                <a16:creationId xmlns:a16="http://schemas.microsoft.com/office/drawing/2014/main" id="{44686798-A53E-4CA6-B6DF-5F540413FDDC}"/>
              </a:ext>
            </a:extLst>
          </p:cNvPr>
          <p:cNvPicPr>
            <a:picLocks noChangeAspect="1"/>
          </p:cNvPicPr>
          <p:nvPr/>
        </p:nvPicPr>
        <p:blipFill>
          <a:blip r:embed="rId6" cstate="hqprint">
            <a:lum bright="70000" contrast="-70000"/>
            <a:extLst>
              <a:ext uri="{28A0092B-C50C-407E-A947-70E740481C1C}">
                <a14:useLocalDpi xmlns:a14="http://schemas.microsoft.com/office/drawing/2010/main" val="0"/>
              </a:ext>
            </a:extLst>
          </a:blip>
          <a:stretch>
            <a:fillRect/>
          </a:stretch>
        </p:blipFill>
        <p:spPr>
          <a:xfrm>
            <a:off x="6068606" y="4950289"/>
            <a:ext cx="511827" cy="511827"/>
          </a:xfrm>
          <a:prstGeom prst="rect">
            <a:avLst/>
          </a:prstGeom>
        </p:spPr>
      </p:pic>
    </p:spTree>
    <p:extLst>
      <p:ext uri="{BB962C8B-B14F-4D97-AF65-F5344CB8AC3E}">
        <p14:creationId xmlns:p14="http://schemas.microsoft.com/office/powerpoint/2010/main" val="464894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1006078" y="3507274"/>
            <a:ext cx="1017984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74713" y="273553"/>
            <a:ext cx="1691169"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Agenda</a:t>
            </a:r>
          </a:p>
        </p:txBody>
      </p:sp>
      <p:sp>
        <p:nvSpPr>
          <p:cNvPr id="7" name="TextBox 6"/>
          <p:cNvSpPr txBox="1"/>
          <p:nvPr/>
        </p:nvSpPr>
        <p:spPr>
          <a:xfrm>
            <a:off x="874713" y="865651"/>
            <a:ext cx="5657831" cy="307777"/>
          </a:xfrm>
          <a:prstGeom prst="rect">
            <a:avLst/>
          </a:prstGeom>
          <a:noFill/>
        </p:spPr>
        <p:txBody>
          <a:bodyPr wrap="none" lIns="0" tIns="0" rIns="0" bIns="0" rtlCol="0">
            <a:spAutoFit/>
          </a:bodyPr>
          <a:lstStyle/>
          <a:p>
            <a:r>
              <a:rPr lang="en-US" sz="2000" dirty="0">
                <a:solidFill>
                  <a:schemeClr val="tx1">
                    <a:lumMod val="85000"/>
                    <a:lumOff val="15000"/>
                  </a:schemeClr>
                </a:solidFill>
              </a:rPr>
              <a:t>We believe helping is the best process to live together.</a:t>
            </a:r>
          </a:p>
        </p:txBody>
      </p:sp>
      <p:sp>
        <p:nvSpPr>
          <p:cNvPr id="8" name="Oval 7"/>
          <p:cNvSpPr/>
          <p:nvPr/>
        </p:nvSpPr>
        <p:spPr>
          <a:xfrm>
            <a:off x="874713" y="3371430"/>
            <a:ext cx="271688" cy="271688"/>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18393" y="3040549"/>
            <a:ext cx="933450" cy="933450"/>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23835" y="3040549"/>
            <a:ext cx="933450" cy="933450"/>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29277" y="3040549"/>
            <a:ext cx="933450" cy="933450"/>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434719" y="3040549"/>
            <a:ext cx="933450" cy="933450"/>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40161" y="3040549"/>
            <a:ext cx="933450" cy="933450"/>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045600" y="3371430"/>
            <a:ext cx="271688" cy="271688"/>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1888217"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p:cNvCxnSpPr/>
          <p:nvPr/>
        </p:nvCxnSpPr>
        <p:spPr>
          <a:xfrm>
            <a:off x="2486025"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TextBox 25"/>
          <p:cNvSpPr txBox="1"/>
          <p:nvPr/>
        </p:nvSpPr>
        <p:spPr>
          <a:xfrm>
            <a:off x="1248102" y="4932433"/>
            <a:ext cx="2474032"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Collecting Donor </a:t>
            </a:r>
          </a:p>
        </p:txBody>
      </p:sp>
      <p:sp>
        <p:nvSpPr>
          <p:cNvPr id="27" name="Arc 26"/>
          <p:cNvSpPr/>
          <p:nvPr/>
        </p:nvSpPr>
        <p:spPr>
          <a:xfrm>
            <a:off x="5499101"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p:cNvCxnSpPr/>
          <p:nvPr/>
        </p:nvCxnSpPr>
        <p:spPr>
          <a:xfrm>
            <a:off x="6096909"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58986" y="4932433"/>
            <a:ext cx="2474032"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Save Money</a:t>
            </a:r>
          </a:p>
        </p:txBody>
      </p:sp>
      <p:sp>
        <p:nvSpPr>
          <p:cNvPr id="30" name="Arc 29"/>
          <p:cNvSpPr/>
          <p:nvPr/>
        </p:nvSpPr>
        <p:spPr>
          <a:xfrm>
            <a:off x="9110892"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p:cNvCxnSpPr/>
          <p:nvPr/>
        </p:nvCxnSpPr>
        <p:spPr>
          <a:xfrm>
            <a:off x="9708700"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73688" y="4932433"/>
            <a:ext cx="3472312" cy="610232"/>
          </a:xfrm>
          <a:prstGeom prst="rect">
            <a:avLst/>
          </a:prstGeom>
          <a:noFill/>
        </p:spPr>
        <p:txBody>
          <a:bodyPr wrap="square" lIns="0" tIns="0" rIns="0" bIns="0" rtlCol="0">
            <a:spAutoFit/>
          </a:bodyPr>
          <a:lstStyle/>
          <a:p>
            <a:pPr algn="ctr">
              <a:lnSpc>
                <a:spcPts val="1500"/>
              </a:lnSpc>
            </a:pPr>
            <a:r>
              <a:rPr lang="en-US" sz="2400" dirty="0">
                <a:solidFill>
                  <a:schemeClr val="tx1">
                    <a:lumMod val="75000"/>
                    <a:lumOff val="25000"/>
                  </a:schemeClr>
                </a:solidFill>
                <a:latin typeface="Calibri Light" panose="020F0302020204030204" pitchFamily="34" charset="0"/>
                <a:cs typeface="Calibri Light" panose="020F0302020204030204" pitchFamily="34" charset="0"/>
              </a:rPr>
              <a:t>For increasing</a:t>
            </a:r>
          </a:p>
          <a:p>
            <a:pPr algn="ctr">
              <a:lnSpc>
                <a:spcPts val="1500"/>
              </a:lnSpc>
            </a:pPr>
            <a:endParaRPr lang="en-US" sz="2400" dirty="0">
              <a:solidFill>
                <a:schemeClr val="tx1">
                  <a:lumMod val="75000"/>
                  <a:lumOff val="25000"/>
                </a:schemeClr>
              </a:solidFill>
              <a:latin typeface="Calibri Light" panose="020F0302020204030204" pitchFamily="34" charset="0"/>
              <a:cs typeface="Calibri Light" panose="020F0302020204030204" pitchFamily="34" charset="0"/>
            </a:endParaRPr>
          </a:p>
          <a:p>
            <a:pPr algn="ctr">
              <a:lnSpc>
                <a:spcPts val="1500"/>
              </a:lnSpc>
            </a:pPr>
            <a:r>
              <a:rPr lang="en-US" sz="2400" dirty="0">
                <a:solidFill>
                  <a:schemeClr val="tx1">
                    <a:lumMod val="75000"/>
                    <a:lumOff val="25000"/>
                  </a:schemeClr>
                </a:solidFill>
                <a:latin typeface="Calibri Light" panose="020F0302020204030204" pitchFamily="34" charset="0"/>
                <a:cs typeface="Calibri Light" panose="020F0302020204030204" pitchFamily="34" charset="0"/>
              </a:rPr>
              <a:t> Blood Service</a:t>
            </a:r>
          </a:p>
        </p:txBody>
      </p:sp>
      <p:sp>
        <p:nvSpPr>
          <p:cNvPr id="35" name="Arc 34"/>
          <p:cNvSpPr/>
          <p:nvPr/>
        </p:nvSpPr>
        <p:spPr>
          <a:xfrm flipV="1">
            <a:off x="3693206"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p:nvPr/>
        </p:nvCxnSpPr>
        <p:spPr>
          <a:xfrm flipV="1">
            <a:off x="4291014"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053090" y="1712400"/>
            <a:ext cx="2576175"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Confirm their availability</a:t>
            </a:r>
          </a:p>
        </p:txBody>
      </p:sp>
      <p:sp>
        <p:nvSpPr>
          <p:cNvPr id="38" name="Arc 37"/>
          <p:cNvSpPr/>
          <p:nvPr/>
        </p:nvSpPr>
        <p:spPr>
          <a:xfrm flipV="1">
            <a:off x="7304088"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Connector 38"/>
          <p:cNvCxnSpPr/>
          <p:nvPr/>
        </p:nvCxnSpPr>
        <p:spPr>
          <a:xfrm flipV="1">
            <a:off x="7901896"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663973" y="1712400"/>
            <a:ext cx="2474032"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Save life</a:t>
            </a:r>
          </a:p>
        </p:txBody>
      </p:sp>
      <p:grpSp>
        <p:nvGrpSpPr>
          <p:cNvPr id="53" name="Group 52"/>
          <p:cNvGrpSpPr/>
          <p:nvPr/>
        </p:nvGrpSpPr>
        <p:grpSpPr>
          <a:xfrm>
            <a:off x="2321604" y="3330268"/>
            <a:ext cx="360363" cy="354013"/>
            <a:chOff x="9161463" y="4692650"/>
            <a:chExt cx="360363" cy="354013"/>
          </a:xfrm>
          <a:solidFill>
            <a:schemeClr val="bg1"/>
          </a:solidFill>
        </p:grpSpPr>
        <p:sp>
          <p:nvSpPr>
            <p:cNvPr id="54"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a:off x="4139748" y="3326299"/>
            <a:ext cx="301625" cy="361951"/>
            <a:chOff x="5584825" y="2163763"/>
            <a:chExt cx="301625" cy="361951"/>
          </a:xfrm>
          <a:solidFill>
            <a:schemeClr val="bg1"/>
          </a:solidFill>
        </p:grpSpPr>
        <p:sp>
          <p:nvSpPr>
            <p:cNvPr id="60" name="Freeform 189"/>
            <p:cNvSpPr>
              <a:spLocks/>
            </p:cNvSpPr>
            <p:nvPr/>
          </p:nvSpPr>
          <p:spPr bwMode="auto">
            <a:xfrm>
              <a:off x="5672138" y="2311401"/>
              <a:ext cx="123825" cy="101600"/>
            </a:xfrm>
            <a:custGeom>
              <a:avLst/>
              <a:gdLst>
                <a:gd name="T0" fmla="*/ 12 w 33"/>
                <a:gd name="T1" fmla="*/ 27 h 27"/>
                <a:gd name="T2" fmla="*/ 11 w 33"/>
                <a:gd name="T3" fmla="*/ 26 h 27"/>
                <a:gd name="T4" fmla="*/ 1 w 33"/>
                <a:gd name="T5" fmla="*/ 16 h 27"/>
                <a:gd name="T6" fmla="*/ 1 w 33"/>
                <a:gd name="T7" fmla="*/ 14 h 27"/>
                <a:gd name="T8" fmla="*/ 4 w 33"/>
                <a:gd name="T9" fmla="*/ 14 h 27"/>
                <a:gd name="T10" fmla="*/ 12 w 33"/>
                <a:gd name="T11" fmla="*/ 22 h 27"/>
                <a:gd name="T12" fmla="*/ 29 w 33"/>
                <a:gd name="T13" fmla="*/ 1 h 27"/>
                <a:gd name="T14" fmla="*/ 32 w 33"/>
                <a:gd name="T15" fmla="*/ 0 h 27"/>
                <a:gd name="T16" fmla="*/ 33 w 33"/>
                <a:gd name="T17" fmla="*/ 3 h 27"/>
                <a:gd name="T18" fmla="*/ 14 w 33"/>
                <a:gd name="T19" fmla="*/ 26 h 27"/>
                <a:gd name="T20" fmla="*/ 13 w 33"/>
                <a:gd name="T21" fmla="*/ 27 h 27"/>
                <a:gd name="T22" fmla="*/ 12 w 33"/>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7">
                  <a:moveTo>
                    <a:pt x="12" y="27"/>
                  </a:moveTo>
                  <a:cubicBezTo>
                    <a:pt x="12" y="27"/>
                    <a:pt x="11" y="27"/>
                    <a:pt x="11" y="26"/>
                  </a:cubicBezTo>
                  <a:cubicBezTo>
                    <a:pt x="1" y="16"/>
                    <a:pt x="1" y="16"/>
                    <a:pt x="1" y="16"/>
                  </a:cubicBezTo>
                  <a:cubicBezTo>
                    <a:pt x="0" y="16"/>
                    <a:pt x="0" y="14"/>
                    <a:pt x="1" y="14"/>
                  </a:cubicBezTo>
                  <a:cubicBezTo>
                    <a:pt x="2" y="13"/>
                    <a:pt x="3" y="13"/>
                    <a:pt x="4" y="14"/>
                  </a:cubicBezTo>
                  <a:cubicBezTo>
                    <a:pt x="12" y="22"/>
                    <a:pt x="12" y="22"/>
                    <a:pt x="12" y="22"/>
                  </a:cubicBezTo>
                  <a:cubicBezTo>
                    <a:pt x="29" y="1"/>
                    <a:pt x="29" y="1"/>
                    <a:pt x="29" y="1"/>
                  </a:cubicBezTo>
                  <a:cubicBezTo>
                    <a:pt x="30" y="0"/>
                    <a:pt x="31" y="0"/>
                    <a:pt x="32" y="0"/>
                  </a:cubicBezTo>
                  <a:cubicBezTo>
                    <a:pt x="33" y="1"/>
                    <a:pt x="33" y="2"/>
                    <a:pt x="33" y="3"/>
                  </a:cubicBezTo>
                  <a:cubicBezTo>
                    <a:pt x="14" y="26"/>
                    <a:pt x="14" y="26"/>
                    <a:pt x="14" y="26"/>
                  </a:cubicBezTo>
                  <a:cubicBezTo>
                    <a:pt x="14" y="27"/>
                    <a:pt x="13" y="27"/>
                    <a:pt x="13" y="27"/>
                  </a:cubicBezTo>
                  <a:cubicBezTo>
                    <a:pt x="13" y="27"/>
                    <a:pt x="13" y="27"/>
                    <a:pt x="1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90"/>
            <p:cNvSpPr>
              <a:spLocks/>
            </p:cNvSpPr>
            <p:nvPr/>
          </p:nvSpPr>
          <p:spPr bwMode="auto">
            <a:xfrm>
              <a:off x="5667375" y="2163763"/>
              <a:ext cx="136525" cy="104775"/>
            </a:xfrm>
            <a:custGeom>
              <a:avLst/>
              <a:gdLst>
                <a:gd name="T0" fmla="*/ 34 w 36"/>
                <a:gd name="T1" fmla="*/ 8 h 28"/>
                <a:gd name="T2" fmla="*/ 28 w 36"/>
                <a:gd name="T3" fmla="*/ 8 h 28"/>
                <a:gd name="T4" fmla="*/ 18 w 36"/>
                <a:gd name="T5" fmla="*/ 0 h 28"/>
                <a:gd name="T6" fmla="*/ 8 w 36"/>
                <a:gd name="T7" fmla="*/ 8 h 28"/>
                <a:gd name="T8" fmla="*/ 2 w 36"/>
                <a:gd name="T9" fmla="*/ 8 h 28"/>
                <a:gd name="T10" fmla="*/ 0 w 36"/>
                <a:gd name="T11" fmla="*/ 10 h 28"/>
                <a:gd name="T12" fmla="*/ 0 w 36"/>
                <a:gd name="T13" fmla="*/ 26 h 28"/>
                <a:gd name="T14" fmla="*/ 2 w 36"/>
                <a:gd name="T15" fmla="*/ 28 h 28"/>
                <a:gd name="T16" fmla="*/ 34 w 36"/>
                <a:gd name="T17" fmla="*/ 28 h 28"/>
                <a:gd name="T18" fmla="*/ 36 w 36"/>
                <a:gd name="T19" fmla="*/ 26 h 28"/>
                <a:gd name="T20" fmla="*/ 36 w 36"/>
                <a:gd name="T21" fmla="*/ 10 h 28"/>
                <a:gd name="T22" fmla="*/ 34 w 36"/>
                <a:gd name="T2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34" y="8"/>
                  </a:move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ubicBezTo>
                    <a:pt x="34" y="28"/>
                    <a:pt x="34" y="28"/>
                    <a:pt x="34" y="28"/>
                  </a:cubicBezTo>
                  <a:cubicBezTo>
                    <a:pt x="35" y="28"/>
                    <a:pt x="36" y="27"/>
                    <a:pt x="36" y="26"/>
                  </a:cubicBezTo>
                  <a:cubicBezTo>
                    <a:pt x="36" y="10"/>
                    <a:pt x="36" y="10"/>
                    <a:pt x="36" y="10"/>
                  </a:cubicBezTo>
                  <a:cubicBezTo>
                    <a:pt x="36" y="9"/>
                    <a:pt x="35"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91"/>
            <p:cNvSpPr>
              <a:spLocks/>
            </p:cNvSpPr>
            <p:nvPr/>
          </p:nvSpPr>
          <p:spPr bwMode="auto">
            <a:xfrm>
              <a:off x="5584825" y="2209801"/>
              <a:ext cx="301625" cy="315913"/>
            </a:xfrm>
            <a:custGeom>
              <a:avLst/>
              <a:gdLst>
                <a:gd name="T0" fmla="*/ 78 w 80"/>
                <a:gd name="T1" fmla="*/ 0 h 84"/>
                <a:gd name="T2" fmla="*/ 62 w 80"/>
                <a:gd name="T3" fmla="*/ 0 h 84"/>
                <a:gd name="T4" fmla="*/ 62 w 80"/>
                <a:gd name="T5" fmla="*/ 8 h 84"/>
                <a:gd name="T6" fmla="*/ 70 w 80"/>
                <a:gd name="T7" fmla="*/ 8 h 84"/>
                <a:gd name="T8" fmla="*/ 72 w 80"/>
                <a:gd name="T9" fmla="*/ 10 h 84"/>
                <a:gd name="T10" fmla="*/ 72 w 80"/>
                <a:gd name="T11" fmla="*/ 58 h 84"/>
                <a:gd name="T12" fmla="*/ 72 w 80"/>
                <a:gd name="T13" fmla="*/ 59 h 84"/>
                <a:gd name="T14" fmla="*/ 58 w 80"/>
                <a:gd name="T15" fmla="*/ 75 h 84"/>
                <a:gd name="T16" fmla="*/ 56 w 80"/>
                <a:gd name="T17" fmla="*/ 76 h 84"/>
                <a:gd name="T18" fmla="*/ 10 w 80"/>
                <a:gd name="T19" fmla="*/ 76 h 84"/>
                <a:gd name="T20" fmla="*/ 8 w 80"/>
                <a:gd name="T21" fmla="*/ 74 h 84"/>
                <a:gd name="T22" fmla="*/ 8 w 80"/>
                <a:gd name="T23" fmla="*/ 10 h 84"/>
                <a:gd name="T24" fmla="*/ 10 w 80"/>
                <a:gd name="T25" fmla="*/ 8 h 84"/>
                <a:gd name="T26" fmla="*/ 18 w 80"/>
                <a:gd name="T27" fmla="*/ 8 h 84"/>
                <a:gd name="T28" fmla="*/ 18 w 80"/>
                <a:gd name="T29" fmla="*/ 0 h 84"/>
                <a:gd name="T30" fmla="*/ 2 w 80"/>
                <a:gd name="T31" fmla="*/ 0 h 84"/>
                <a:gd name="T32" fmla="*/ 0 w 80"/>
                <a:gd name="T33" fmla="*/ 2 h 84"/>
                <a:gd name="T34" fmla="*/ 0 w 80"/>
                <a:gd name="T35" fmla="*/ 82 h 84"/>
                <a:gd name="T36" fmla="*/ 2 w 80"/>
                <a:gd name="T37" fmla="*/ 84 h 84"/>
                <a:gd name="T38" fmla="*/ 78 w 80"/>
                <a:gd name="T39" fmla="*/ 84 h 84"/>
                <a:gd name="T40" fmla="*/ 80 w 80"/>
                <a:gd name="T41" fmla="*/ 82 h 84"/>
                <a:gd name="T42" fmla="*/ 80 w 80"/>
                <a:gd name="T43" fmla="*/ 2 h 84"/>
                <a:gd name="T44" fmla="*/ 78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78" y="0"/>
                  </a:moveTo>
                  <a:cubicBezTo>
                    <a:pt x="62" y="0"/>
                    <a:pt x="62" y="0"/>
                    <a:pt x="62" y="0"/>
                  </a:cubicBezTo>
                  <a:cubicBezTo>
                    <a:pt x="62" y="8"/>
                    <a:pt x="62" y="8"/>
                    <a:pt x="62" y="8"/>
                  </a:cubicBezTo>
                  <a:cubicBezTo>
                    <a:pt x="70" y="8"/>
                    <a:pt x="70" y="8"/>
                    <a:pt x="70" y="8"/>
                  </a:cubicBezTo>
                  <a:cubicBezTo>
                    <a:pt x="71" y="8"/>
                    <a:pt x="72" y="9"/>
                    <a:pt x="72" y="10"/>
                  </a:cubicBezTo>
                  <a:cubicBezTo>
                    <a:pt x="72" y="58"/>
                    <a:pt x="72" y="58"/>
                    <a:pt x="72" y="58"/>
                  </a:cubicBezTo>
                  <a:cubicBezTo>
                    <a:pt x="72" y="58"/>
                    <a:pt x="72" y="59"/>
                    <a:pt x="72" y="59"/>
                  </a:cubicBezTo>
                  <a:cubicBezTo>
                    <a:pt x="58" y="75"/>
                    <a:pt x="58" y="75"/>
                    <a:pt x="58" y="75"/>
                  </a:cubicBezTo>
                  <a:cubicBezTo>
                    <a:pt x="57" y="76"/>
                    <a:pt x="57" y="76"/>
                    <a:pt x="56" y="76"/>
                  </a:cubicBezTo>
                  <a:cubicBezTo>
                    <a:pt x="10" y="76"/>
                    <a:pt x="10" y="76"/>
                    <a:pt x="10" y="76"/>
                  </a:cubicBezTo>
                  <a:cubicBezTo>
                    <a:pt x="9" y="76"/>
                    <a:pt x="8" y="75"/>
                    <a:pt x="8" y="74"/>
                  </a:cubicBezTo>
                  <a:cubicBezTo>
                    <a:pt x="8" y="10"/>
                    <a:pt x="8" y="10"/>
                    <a:pt x="8" y="10"/>
                  </a:cubicBezTo>
                  <a:cubicBezTo>
                    <a:pt x="8" y="9"/>
                    <a:pt x="9" y="8"/>
                    <a:pt x="10" y="8"/>
                  </a:cubicBezTo>
                  <a:cubicBezTo>
                    <a:pt x="18" y="8"/>
                    <a:pt x="18" y="8"/>
                    <a:pt x="18" y="8"/>
                  </a:cubicBezTo>
                  <a:cubicBezTo>
                    <a:pt x="18" y="0"/>
                    <a:pt x="18" y="0"/>
                    <a:pt x="18" y="0"/>
                  </a:cubicBezTo>
                  <a:cubicBezTo>
                    <a:pt x="2" y="0"/>
                    <a:pt x="2" y="0"/>
                    <a:pt x="2" y="0"/>
                  </a:cubicBezTo>
                  <a:cubicBezTo>
                    <a:pt x="1" y="0"/>
                    <a:pt x="0" y="1"/>
                    <a:pt x="0" y="2"/>
                  </a:cubicBezTo>
                  <a:cubicBezTo>
                    <a:pt x="0" y="82"/>
                    <a:pt x="0" y="82"/>
                    <a:pt x="0" y="82"/>
                  </a:cubicBezTo>
                  <a:cubicBezTo>
                    <a:pt x="0" y="83"/>
                    <a:pt x="1" y="84"/>
                    <a:pt x="2" y="84"/>
                  </a:cubicBezTo>
                  <a:cubicBezTo>
                    <a:pt x="78" y="84"/>
                    <a:pt x="78" y="84"/>
                    <a:pt x="78" y="84"/>
                  </a:cubicBezTo>
                  <a:cubicBezTo>
                    <a:pt x="79" y="84"/>
                    <a:pt x="80" y="83"/>
                    <a:pt x="80" y="82"/>
                  </a:cubicBezTo>
                  <a:cubicBezTo>
                    <a:pt x="80" y="2"/>
                    <a:pt x="80" y="2"/>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192"/>
            <p:cNvSpPr>
              <a:spLocks/>
            </p:cNvSpPr>
            <p:nvPr/>
          </p:nvSpPr>
          <p:spPr bwMode="auto">
            <a:xfrm>
              <a:off x="5788025" y="2419351"/>
              <a:ext cx="57150" cy="65088"/>
            </a:xfrm>
            <a:custGeom>
              <a:avLst/>
              <a:gdLst>
                <a:gd name="T0" fmla="*/ 15 w 15"/>
                <a:gd name="T1" fmla="*/ 0 h 17"/>
                <a:gd name="T2" fmla="*/ 2 w 15"/>
                <a:gd name="T3" fmla="*/ 0 h 17"/>
                <a:gd name="T4" fmla="*/ 0 w 15"/>
                <a:gd name="T5" fmla="*/ 2 h 17"/>
                <a:gd name="T6" fmla="*/ 0 w 15"/>
                <a:gd name="T7" fmla="*/ 17 h 17"/>
                <a:gd name="T8" fmla="*/ 15 w 15"/>
                <a:gd name="T9" fmla="*/ 0 h 17"/>
              </a:gdLst>
              <a:ahLst/>
              <a:cxnLst>
                <a:cxn ang="0">
                  <a:pos x="T0" y="T1"/>
                </a:cxn>
                <a:cxn ang="0">
                  <a:pos x="T2" y="T3"/>
                </a:cxn>
                <a:cxn ang="0">
                  <a:pos x="T4" y="T5"/>
                </a:cxn>
                <a:cxn ang="0">
                  <a:pos x="T6" y="T7"/>
                </a:cxn>
                <a:cxn ang="0">
                  <a:pos x="T8" y="T9"/>
                </a:cxn>
              </a:cxnLst>
              <a:rect l="0" t="0" r="r" b="b"/>
              <a:pathLst>
                <a:path w="15" h="17">
                  <a:moveTo>
                    <a:pt x="15" y="0"/>
                  </a:moveTo>
                  <a:cubicBezTo>
                    <a:pt x="2" y="0"/>
                    <a:pt x="2" y="0"/>
                    <a:pt x="2" y="0"/>
                  </a:cubicBezTo>
                  <a:cubicBezTo>
                    <a:pt x="1" y="0"/>
                    <a:pt x="0" y="1"/>
                    <a:pt x="0" y="2"/>
                  </a:cubicBezTo>
                  <a:cubicBezTo>
                    <a:pt x="0" y="17"/>
                    <a:pt x="0" y="17"/>
                    <a:pt x="0" y="17"/>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p:cNvGrpSpPr/>
          <p:nvPr/>
        </p:nvGrpSpPr>
        <p:grpSpPr>
          <a:xfrm>
            <a:off x="9526705" y="3301693"/>
            <a:ext cx="360363" cy="360363"/>
            <a:chOff x="9166226" y="3952875"/>
            <a:chExt cx="360363" cy="360363"/>
          </a:xfrm>
          <a:solidFill>
            <a:schemeClr val="bg1"/>
          </a:solidFill>
        </p:grpSpPr>
        <p:sp>
          <p:nvSpPr>
            <p:cNvPr id="75" name="Freeform 24"/>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25"/>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3" name="Picture 2">
            <a:extLst>
              <a:ext uri="{FF2B5EF4-FFF2-40B4-BE49-F238E27FC236}">
                <a16:creationId xmlns:a16="http://schemas.microsoft.com/office/drawing/2014/main" id="{2595AEE8-2A1C-463E-9A9F-5C29CA9E3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3809" y="3048475"/>
            <a:ext cx="920518" cy="920518"/>
          </a:xfrm>
          <a:prstGeom prst="rect">
            <a:avLst/>
          </a:prstGeom>
        </p:spPr>
      </p:pic>
      <p:pic>
        <p:nvPicPr>
          <p:cNvPr id="47" name="Picture 46">
            <a:extLst>
              <a:ext uri="{FF2B5EF4-FFF2-40B4-BE49-F238E27FC236}">
                <a16:creationId xmlns:a16="http://schemas.microsoft.com/office/drawing/2014/main" id="{1C14FF32-594D-4343-B41F-35E46B4A0CF3}"/>
              </a:ext>
            </a:extLst>
          </p:cNvPr>
          <p:cNvPicPr>
            <a:picLocks noChangeAspect="1"/>
          </p:cNvPicPr>
          <p:nvPr/>
        </p:nvPicPr>
        <p:blipFill>
          <a:blip r:embed="rId3" cstate="hqprint">
            <a:lum bright="70000" contrast="-70000"/>
            <a:extLst>
              <a:ext uri="{28A0092B-C50C-407E-A947-70E740481C1C}">
                <a14:useLocalDpi xmlns:a14="http://schemas.microsoft.com/office/drawing/2010/main" val="0"/>
              </a:ext>
            </a:extLst>
          </a:blip>
          <a:stretch>
            <a:fillRect/>
          </a:stretch>
        </p:blipFill>
        <p:spPr>
          <a:xfrm>
            <a:off x="5882024" y="3242980"/>
            <a:ext cx="511827" cy="511827"/>
          </a:xfrm>
          <a:prstGeom prst="rect">
            <a:avLst/>
          </a:prstGeom>
        </p:spPr>
      </p:pic>
    </p:spTree>
    <p:extLst>
      <p:ext uri="{BB962C8B-B14F-4D97-AF65-F5344CB8AC3E}">
        <p14:creationId xmlns:p14="http://schemas.microsoft.com/office/powerpoint/2010/main" val="440307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713" y="865651"/>
            <a:ext cx="2325508" cy="246221"/>
          </a:xfrm>
          <a:prstGeom prst="rect">
            <a:avLst/>
          </a:prstGeom>
          <a:noFill/>
        </p:spPr>
        <p:txBody>
          <a:bodyPr wrap="none" lIns="0" tIns="0" rIns="0" bIns="0" rtlCol="0">
            <a:spAutoFit/>
          </a:bodyPr>
          <a:lstStyle/>
          <a:p>
            <a:r>
              <a:rPr lang="en-US" sz="1600" dirty="0">
                <a:solidFill>
                  <a:schemeClr val="tx1">
                    <a:lumMod val="85000"/>
                    <a:lumOff val="15000"/>
                  </a:schemeClr>
                </a:solidFill>
              </a:rPr>
              <a:t>SWOT analysis of our team. </a:t>
            </a: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3239669" cy="553998"/>
          </a:xfrm>
          <a:prstGeom prst="rect">
            <a:avLst/>
          </a:prstGeom>
          <a:noFill/>
        </p:spPr>
        <p:txBody>
          <a:bodyPr wrap="none" lIns="0" tIns="0" rIns="0" bIns="0" rtlCol="0">
            <a:spAutoFit/>
          </a:bodyPr>
          <a:lstStyle/>
          <a:p>
            <a:r>
              <a:rPr lang="en-US" sz="3600" dirty="0">
                <a:solidFill>
                  <a:srgbClr val="32425C"/>
                </a:solidFill>
                <a:latin typeface="+mj-lt"/>
              </a:rPr>
              <a:t>SWOT Analysis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p:cNvSpPr>
            <a:spLocks/>
          </p:cNvSpPr>
          <p:nvPr/>
        </p:nvSpPr>
        <p:spPr bwMode="auto">
          <a:xfrm>
            <a:off x="4763" y="3578225"/>
            <a:ext cx="12187237" cy="2424113"/>
          </a:xfrm>
          <a:custGeom>
            <a:avLst/>
            <a:gdLst>
              <a:gd name="T0" fmla="*/ 0 w 7680"/>
              <a:gd name="T1" fmla="*/ 158 h 1526"/>
              <a:gd name="T2" fmla="*/ 1764 w 7680"/>
              <a:gd name="T3" fmla="*/ 742 h 1526"/>
              <a:gd name="T4" fmla="*/ 3780 w 7680"/>
              <a:gd name="T5" fmla="*/ 622 h 1526"/>
              <a:gd name="T6" fmla="*/ 5678 w 7680"/>
              <a:gd name="T7" fmla="*/ 175 h 1526"/>
              <a:gd name="T8" fmla="*/ 7680 w 7680"/>
              <a:gd name="T9" fmla="*/ 822 h 1526"/>
              <a:gd name="T10" fmla="*/ 7680 w 7680"/>
              <a:gd name="T11" fmla="*/ 1390 h 1526"/>
              <a:gd name="T12" fmla="*/ 6236 w 7680"/>
              <a:gd name="T13" fmla="*/ 1286 h 1526"/>
              <a:gd name="T14" fmla="*/ 3317 w 7680"/>
              <a:gd name="T15" fmla="*/ 578 h 1526"/>
              <a:gd name="T16" fmla="*/ 724 w 7680"/>
              <a:gd name="T17" fmla="*/ 982 h 1526"/>
              <a:gd name="T18" fmla="*/ 0 w 7680"/>
              <a:gd name="T19" fmla="*/ 768 h 1526"/>
              <a:gd name="T20" fmla="*/ 0 w 7680"/>
              <a:gd name="T21" fmla="*/ 158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80" h="1526">
                <a:moveTo>
                  <a:pt x="0" y="158"/>
                </a:moveTo>
                <a:cubicBezTo>
                  <a:pt x="436" y="174"/>
                  <a:pt x="1204" y="438"/>
                  <a:pt x="1764" y="742"/>
                </a:cubicBezTo>
                <a:cubicBezTo>
                  <a:pt x="2324" y="1046"/>
                  <a:pt x="3100" y="1070"/>
                  <a:pt x="3780" y="622"/>
                </a:cubicBezTo>
                <a:cubicBezTo>
                  <a:pt x="4460" y="174"/>
                  <a:pt x="5089" y="0"/>
                  <a:pt x="5678" y="175"/>
                </a:cubicBezTo>
                <a:cubicBezTo>
                  <a:pt x="6268" y="350"/>
                  <a:pt x="7076" y="910"/>
                  <a:pt x="7680" y="822"/>
                </a:cubicBezTo>
                <a:cubicBezTo>
                  <a:pt x="7680" y="1390"/>
                  <a:pt x="7680" y="1390"/>
                  <a:pt x="7680" y="1390"/>
                </a:cubicBezTo>
                <a:cubicBezTo>
                  <a:pt x="7680" y="1390"/>
                  <a:pt x="7036" y="1526"/>
                  <a:pt x="6236" y="1286"/>
                </a:cubicBezTo>
                <a:cubicBezTo>
                  <a:pt x="5436" y="1046"/>
                  <a:pt x="4246" y="542"/>
                  <a:pt x="3317" y="578"/>
                </a:cubicBezTo>
                <a:cubicBezTo>
                  <a:pt x="2388" y="614"/>
                  <a:pt x="1260" y="1006"/>
                  <a:pt x="724" y="982"/>
                </a:cubicBezTo>
                <a:cubicBezTo>
                  <a:pt x="188" y="958"/>
                  <a:pt x="0" y="768"/>
                  <a:pt x="0" y="768"/>
                </a:cubicBezTo>
                <a:lnTo>
                  <a:pt x="0" y="158"/>
                </a:lnTo>
                <a:close/>
              </a:path>
            </a:pathLst>
          </a:custGeom>
          <a:solidFill>
            <a:srgbClr val="0DB04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 name="Freeform 6"/>
          <p:cNvSpPr>
            <a:spLocks/>
          </p:cNvSpPr>
          <p:nvPr/>
        </p:nvSpPr>
        <p:spPr bwMode="auto">
          <a:xfrm>
            <a:off x="4763" y="3511550"/>
            <a:ext cx="12187237" cy="2135188"/>
          </a:xfrm>
          <a:custGeom>
            <a:avLst/>
            <a:gdLst>
              <a:gd name="T0" fmla="*/ 0 w 7680"/>
              <a:gd name="T1" fmla="*/ 1088 h 1344"/>
              <a:gd name="T2" fmla="*/ 1708 w 7680"/>
              <a:gd name="T3" fmla="*/ 1328 h 1344"/>
              <a:gd name="T4" fmla="*/ 5308 w 7680"/>
              <a:gd name="T5" fmla="*/ 664 h 1344"/>
              <a:gd name="T6" fmla="*/ 7680 w 7680"/>
              <a:gd name="T7" fmla="*/ 1264 h 1344"/>
              <a:gd name="T8" fmla="*/ 7680 w 7680"/>
              <a:gd name="T9" fmla="*/ 376 h 1344"/>
              <a:gd name="T10" fmla="*/ 4532 w 7680"/>
              <a:gd name="T11" fmla="*/ 192 h 1344"/>
              <a:gd name="T12" fmla="*/ 0 w 7680"/>
              <a:gd name="T13" fmla="*/ 80 h 1344"/>
              <a:gd name="T14" fmla="*/ 0 w 7680"/>
              <a:gd name="T15" fmla="*/ 1088 h 1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0" h="1344">
                <a:moveTo>
                  <a:pt x="0" y="1088"/>
                </a:moveTo>
                <a:cubicBezTo>
                  <a:pt x="0" y="1088"/>
                  <a:pt x="532" y="1344"/>
                  <a:pt x="1708" y="1328"/>
                </a:cubicBezTo>
                <a:cubicBezTo>
                  <a:pt x="2884" y="1312"/>
                  <a:pt x="4004" y="624"/>
                  <a:pt x="5308" y="664"/>
                </a:cubicBezTo>
                <a:cubicBezTo>
                  <a:pt x="6612" y="704"/>
                  <a:pt x="7680" y="1264"/>
                  <a:pt x="7680" y="1264"/>
                </a:cubicBezTo>
                <a:cubicBezTo>
                  <a:pt x="7680" y="376"/>
                  <a:pt x="7680" y="376"/>
                  <a:pt x="7680" y="376"/>
                </a:cubicBezTo>
                <a:cubicBezTo>
                  <a:pt x="7680" y="376"/>
                  <a:pt x="5676" y="0"/>
                  <a:pt x="4532" y="192"/>
                </a:cubicBezTo>
                <a:cubicBezTo>
                  <a:pt x="3388" y="384"/>
                  <a:pt x="732" y="496"/>
                  <a:pt x="0" y="80"/>
                </a:cubicBezTo>
                <a:lnTo>
                  <a:pt x="0" y="1088"/>
                </a:lnTo>
                <a:close/>
              </a:path>
            </a:pathLst>
          </a:custGeom>
          <a:solidFill>
            <a:srgbClr val="0071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5" name="Group 24"/>
          <p:cNvGrpSpPr/>
          <p:nvPr/>
        </p:nvGrpSpPr>
        <p:grpSpPr>
          <a:xfrm>
            <a:off x="4025111" y="3884823"/>
            <a:ext cx="1388642" cy="1388642"/>
            <a:chOff x="4059108" y="2175085"/>
            <a:chExt cx="1388642" cy="1388642"/>
          </a:xfrm>
        </p:grpSpPr>
        <p:sp>
          <p:nvSpPr>
            <p:cNvPr id="14" name="Oval 13"/>
            <p:cNvSpPr/>
            <p:nvPr/>
          </p:nvSpPr>
          <p:spPr>
            <a:xfrm>
              <a:off x="4059108" y="2175085"/>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338251" y="2460295"/>
              <a:ext cx="830356" cy="1015663"/>
            </a:xfrm>
            <a:prstGeom prst="rect">
              <a:avLst/>
            </a:prstGeom>
            <a:noFill/>
          </p:spPr>
          <p:txBody>
            <a:bodyPr wrap="none" lIns="0" tIns="0" rIns="0" bIns="0" rtlCol="0">
              <a:spAutoFit/>
            </a:bodyPr>
            <a:lstStyle/>
            <a:p>
              <a:pPr algn="ctr"/>
              <a:r>
                <a:rPr lang="en-US" sz="6600" dirty="0">
                  <a:solidFill>
                    <a:schemeClr val="bg1"/>
                  </a:solidFill>
                  <a:latin typeface="+mj-lt"/>
                </a:rPr>
                <a:t>W</a:t>
              </a:r>
            </a:p>
          </p:txBody>
        </p:sp>
      </p:grpSp>
      <p:grpSp>
        <p:nvGrpSpPr>
          <p:cNvPr id="26" name="Group 25"/>
          <p:cNvGrpSpPr/>
          <p:nvPr/>
        </p:nvGrpSpPr>
        <p:grpSpPr>
          <a:xfrm>
            <a:off x="6778246" y="3576716"/>
            <a:ext cx="1388642" cy="1388642"/>
            <a:chOff x="6744251" y="1866978"/>
            <a:chExt cx="1388642" cy="1388642"/>
          </a:xfrm>
        </p:grpSpPr>
        <p:sp>
          <p:nvSpPr>
            <p:cNvPr id="15" name="Oval 14"/>
            <p:cNvSpPr/>
            <p:nvPr/>
          </p:nvSpPr>
          <p:spPr>
            <a:xfrm>
              <a:off x="6744251" y="1866978"/>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085911" y="2117563"/>
              <a:ext cx="705322" cy="1015663"/>
            </a:xfrm>
            <a:prstGeom prst="rect">
              <a:avLst/>
            </a:prstGeom>
            <a:noFill/>
          </p:spPr>
          <p:txBody>
            <a:bodyPr wrap="none" lIns="0" tIns="0" rIns="0" bIns="0" rtlCol="0">
              <a:spAutoFit/>
            </a:bodyPr>
            <a:lstStyle/>
            <a:p>
              <a:pPr algn="ctr"/>
              <a:r>
                <a:rPr lang="en-US" sz="6600" dirty="0">
                  <a:solidFill>
                    <a:schemeClr val="bg1"/>
                  </a:solidFill>
                  <a:latin typeface="+mj-lt"/>
                </a:rPr>
                <a:t>O</a:t>
              </a:r>
            </a:p>
          </p:txBody>
        </p:sp>
      </p:grpSp>
      <p:grpSp>
        <p:nvGrpSpPr>
          <p:cNvPr id="22" name="Group 21"/>
          <p:cNvGrpSpPr/>
          <p:nvPr/>
        </p:nvGrpSpPr>
        <p:grpSpPr>
          <a:xfrm>
            <a:off x="1271976" y="4154325"/>
            <a:ext cx="1388642" cy="1388642"/>
            <a:chOff x="1621615" y="2444587"/>
            <a:chExt cx="1388642" cy="1388642"/>
          </a:xfrm>
        </p:grpSpPr>
        <p:sp>
          <p:nvSpPr>
            <p:cNvPr id="13" name="Oval 12"/>
            <p:cNvSpPr/>
            <p:nvPr/>
          </p:nvSpPr>
          <p:spPr>
            <a:xfrm>
              <a:off x="1621615" y="2444587"/>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073081" y="2669845"/>
              <a:ext cx="485710" cy="1015663"/>
            </a:xfrm>
            <a:prstGeom prst="rect">
              <a:avLst/>
            </a:prstGeom>
            <a:noFill/>
          </p:spPr>
          <p:txBody>
            <a:bodyPr wrap="none" lIns="0" tIns="0" rIns="0" bIns="0" rtlCol="0">
              <a:spAutoFit/>
            </a:bodyPr>
            <a:lstStyle/>
            <a:p>
              <a:pPr algn="ctr"/>
              <a:r>
                <a:rPr lang="en-US" sz="6600" dirty="0">
                  <a:solidFill>
                    <a:schemeClr val="bg1"/>
                  </a:solidFill>
                  <a:latin typeface="+mj-lt"/>
                </a:rPr>
                <a:t>S</a:t>
              </a:r>
            </a:p>
          </p:txBody>
        </p:sp>
      </p:grpSp>
      <p:grpSp>
        <p:nvGrpSpPr>
          <p:cNvPr id="23" name="Group 22"/>
          <p:cNvGrpSpPr/>
          <p:nvPr/>
        </p:nvGrpSpPr>
        <p:grpSpPr>
          <a:xfrm>
            <a:off x="9531382" y="4088023"/>
            <a:ext cx="1388642" cy="1388642"/>
            <a:chOff x="9429394" y="2289385"/>
            <a:chExt cx="1388642" cy="1388642"/>
          </a:xfrm>
        </p:grpSpPr>
        <p:sp>
          <p:nvSpPr>
            <p:cNvPr id="16" name="Oval 15"/>
            <p:cNvSpPr/>
            <p:nvPr/>
          </p:nvSpPr>
          <p:spPr>
            <a:xfrm>
              <a:off x="9429394" y="2289385"/>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880860" y="2536495"/>
              <a:ext cx="485710" cy="1015663"/>
            </a:xfrm>
            <a:prstGeom prst="rect">
              <a:avLst/>
            </a:prstGeom>
            <a:noFill/>
          </p:spPr>
          <p:txBody>
            <a:bodyPr wrap="none" lIns="0" tIns="0" rIns="0" bIns="0" rtlCol="0">
              <a:spAutoFit/>
            </a:bodyPr>
            <a:lstStyle/>
            <a:p>
              <a:pPr algn="ctr"/>
              <a:r>
                <a:rPr lang="en-GB" sz="6600" dirty="0">
                  <a:solidFill>
                    <a:schemeClr val="bg1"/>
                  </a:solidFill>
                  <a:latin typeface="+mj-lt"/>
                </a:rPr>
                <a:t>T</a:t>
              </a:r>
              <a:endParaRPr lang="en-US" sz="6600" dirty="0">
                <a:solidFill>
                  <a:schemeClr val="bg1"/>
                </a:solidFill>
                <a:latin typeface="+mj-lt"/>
              </a:endParaRPr>
            </a:p>
          </p:txBody>
        </p:sp>
      </p:grpSp>
      <p:sp>
        <p:nvSpPr>
          <p:cNvPr id="27" name="TextBox 26"/>
          <p:cNvSpPr txBox="1"/>
          <p:nvPr/>
        </p:nvSpPr>
        <p:spPr>
          <a:xfrm>
            <a:off x="1441314" y="2339125"/>
            <a:ext cx="1049967" cy="307777"/>
          </a:xfrm>
          <a:prstGeom prst="rect">
            <a:avLst/>
          </a:prstGeom>
          <a:noFill/>
        </p:spPr>
        <p:txBody>
          <a:bodyPr wrap="none" lIns="0" tIns="0" rIns="0" bIns="0" rtlCol="0">
            <a:spAutoFit/>
          </a:bodyPr>
          <a:lstStyle/>
          <a:p>
            <a:pPr algn="ctr"/>
            <a:r>
              <a:rPr lang="en-US" sz="2000" dirty="0">
                <a:solidFill>
                  <a:srgbClr val="0071BB"/>
                </a:solidFill>
                <a:latin typeface="+mj-lt"/>
              </a:rPr>
              <a:t>Strength</a:t>
            </a:r>
          </a:p>
        </p:txBody>
      </p:sp>
      <p:sp>
        <p:nvSpPr>
          <p:cNvPr id="28" name="TextBox 27"/>
          <p:cNvSpPr txBox="1"/>
          <p:nvPr/>
        </p:nvSpPr>
        <p:spPr>
          <a:xfrm>
            <a:off x="874713" y="2697906"/>
            <a:ext cx="2183169"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We are so confident about this project that’s why we can build it and we will.</a:t>
            </a:r>
          </a:p>
        </p:txBody>
      </p:sp>
      <p:sp>
        <p:nvSpPr>
          <p:cNvPr id="29" name="TextBox 28"/>
          <p:cNvSpPr txBox="1"/>
          <p:nvPr/>
        </p:nvSpPr>
        <p:spPr>
          <a:xfrm>
            <a:off x="3627848" y="2697906"/>
            <a:ext cx="2183169"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We are not thinking about it because if we think about this it will come to us.</a:t>
            </a:r>
          </a:p>
        </p:txBody>
      </p:sp>
      <p:sp>
        <p:nvSpPr>
          <p:cNvPr id="30" name="TextBox 29"/>
          <p:cNvSpPr txBox="1"/>
          <p:nvPr/>
        </p:nvSpPr>
        <p:spPr>
          <a:xfrm>
            <a:off x="6380983" y="2697906"/>
            <a:ext cx="2183169" cy="56624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By this project we can make  our confidence and experience more effective. </a:t>
            </a:r>
          </a:p>
        </p:txBody>
      </p:sp>
      <p:sp>
        <p:nvSpPr>
          <p:cNvPr id="31" name="TextBox 30"/>
          <p:cNvSpPr txBox="1"/>
          <p:nvPr/>
        </p:nvSpPr>
        <p:spPr>
          <a:xfrm>
            <a:off x="9134119" y="2697906"/>
            <a:ext cx="2183169"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Laziness and careless is the big threat. So we all mind it.</a:t>
            </a:r>
          </a:p>
        </p:txBody>
      </p:sp>
      <p:sp>
        <p:nvSpPr>
          <p:cNvPr id="32" name="TextBox 31"/>
          <p:cNvSpPr txBox="1"/>
          <p:nvPr/>
        </p:nvSpPr>
        <p:spPr>
          <a:xfrm>
            <a:off x="4120710" y="2339125"/>
            <a:ext cx="1197444" cy="307777"/>
          </a:xfrm>
          <a:prstGeom prst="rect">
            <a:avLst/>
          </a:prstGeom>
          <a:noFill/>
        </p:spPr>
        <p:txBody>
          <a:bodyPr wrap="none" lIns="0" tIns="0" rIns="0" bIns="0" rtlCol="0">
            <a:spAutoFit/>
          </a:bodyPr>
          <a:lstStyle/>
          <a:p>
            <a:pPr algn="ctr"/>
            <a:r>
              <a:rPr lang="en-US" sz="2000" dirty="0">
                <a:solidFill>
                  <a:srgbClr val="0DB04A"/>
                </a:solidFill>
                <a:latin typeface="+mj-lt"/>
              </a:rPr>
              <a:t>Weakness</a:t>
            </a:r>
          </a:p>
        </p:txBody>
      </p:sp>
      <p:sp>
        <p:nvSpPr>
          <p:cNvPr id="33" name="TextBox 32"/>
          <p:cNvSpPr txBox="1"/>
          <p:nvPr/>
        </p:nvSpPr>
        <p:spPr>
          <a:xfrm>
            <a:off x="6728774" y="2339125"/>
            <a:ext cx="1487588" cy="307777"/>
          </a:xfrm>
          <a:prstGeom prst="rect">
            <a:avLst/>
          </a:prstGeom>
          <a:noFill/>
        </p:spPr>
        <p:txBody>
          <a:bodyPr wrap="none" lIns="0" tIns="0" rIns="0" bIns="0" rtlCol="0">
            <a:spAutoFit/>
          </a:bodyPr>
          <a:lstStyle/>
          <a:p>
            <a:pPr algn="ctr"/>
            <a:r>
              <a:rPr lang="en-US" sz="2000" dirty="0">
                <a:solidFill>
                  <a:srgbClr val="F05A21"/>
                </a:solidFill>
                <a:latin typeface="+mj-lt"/>
              </a:rPr>
              <a:t>Opportunity</a:t>
            </a:r>
          </a:p>
        </p:txBody>
      </p:sp>
      <p:sp>
        <p:nvSpPr>
          <p:cNvPr id="34" name="TextBox 33"/>
          <p:cNvSpPr txBox="1"/>
          <p:nvPr/>
        </p:nvSpPr>
        <p:spPr>
          <a:xfrm>
            <a:off x="9836174" y="2339125"/>
            <a:ext cx="779060" cy="307777"/>
          </a:xfrm>
          <a:prstGeom prst="rect">
            <a:avLst/>
          </a:prstGeom>
          <a:noFill/>
        </p:spPr>
        <p:txBody>
          <a:bodyPr wrap="none" lIns="0" tIns="0" rIns="0" bIns="0" rtlCol="0">
            <a:spAutoFit/>
          </a:bodyPr>
          <a:lstStyle/>
          <a:p>
            <a:pPr algn="ctr"/>
            <a:r>
              <a:rPr lang="en-US" sz="2000" dirty="0">
                <a:solidFill>
                  <a:srgbClr val="D6181F"/>
                </a:solidFill>
                <a:latin typeface="+mj-lt"/>
              </a:rPr>
              <a:t>Threat</a:t>
            </a:r>
          </a:p>
        </p:txBody>
      </p:sp>
      <p:grpSp>
        <p:nvGrpSpPr>
          <p:cNvPr id="35" name="Group 34"/>
          <p:cNvGrpSpPr/>
          <p:nvPr/>
        </p:nvGrpSpPr>
        <p:grpSpPr>
          <a:xfrm>
            <a:off x="1763197" y="1871474"/>
            <a:ext cx="406200" cy="231154"/>
            <a:chOff x="10453688" y="2085975"/>
            <a:chExt cx="287337" cy="163513"/>
          </a:xfrm>
          <a:solidFill>
            <a:srgbClr val="0071BB"/>
          </a:solidFill>
          <a:effectLst/>
        </p:grpSpPr>
        <p:sp>
          <p:nvSpPr>
            <p:cNvPr id="36" name="Freeform 2072"/>
            <p:cNvSpPr>
              <a:spLocks/>
            </p:cNvSpPr>
            <p:nvPr/>
          </p:nvSpPr>
          <p:spPr bwMode="auto">
            <a:xfrm>
              <a:off x="10453688" y="2114550"/>
              <a:ext cx="49213" cy="106363"/>
            </a:xfrm>
            <a:custGeom>
              <a:avLst/>
              <a:gdLst>
                <a:gd name="T0" fmla="*/ 135 w 151"/>
                <a:gd name="T1" fmla="*/ 0 h 331"/>
                <a:gd name="T2" fmla="*/ 90 w 151"/>
                <a:gd name="T3" fmla="*/ 0 h 331"/>
                <a:gd name="T4" fmla="*/ 85 w 151"/>
                <a:gd name="T5" fmla="*/ 0 h 331"/>
                <a:gd name="T6" fmla="*/ 79 w 151"/>
                <a:gd name="T7" fmla="*/ 2 h 331"/>
                <a:gd name="T8" fmla="*/ 74 w 151"/>
                <a:gd name="T9" fmla="*/ 4 h 331"/>
                <a:gd name="T10" fmla="*/ 68 w 151"/>
                <a:gd name="T11" fmla="*/ 5 h 331"/>
                <a:gd name="T12" fmla="*/ 58 w 151"/>
                <a:gd name="T13" fmla="*/ 11 h 331"/>
                <a:gd name="T14" fmla="*/ 50 w 151"/>
                <a:gd name="T15" fmla="*/ 20 h 331"/>
                <a:gd name="T16" fmla="*/ 41 w 151"/>
                <a:gd name="T17" fmla="*/ 28 h 331"/>
                <a:gd name="T18" fmla="*/ 35 w 151"/>
                <a:gd name="T19" fmla="*/ 39 h 331"/>
                <a:gd name="T20" fmla="*/ 34 w 151"/>
                <a:gd name="T21" fmla="*/ 44 h 331"/>
                <a:gd name="T22" fmla="*/ 32 w 151"/>
                <a:gd name="T23" fmla="*/ 49 h 331"/>
                <a:gd name="T24" fmla="*/ 30 w 151"/>
                <a:gd name="T25" fmla="*/ 55 h 331"/>
                <a:gd name="T26" fmla="*/ 30 w 151"/>
                <a:gd name="T27" fmla="*/ 60 h 331"/>
                <a:gd name="T28" fmla="*/ 30 w 151"/>
                <a:gd name="T29" fmla="*/ 151 h 331"/>
                <a:gd name="T30" fmla="*/ 16 w 151"/>
                <a:gd name="T31" fmla="*/ 151 h 331"/>
                <a:gd name="T32" fmla="*/ 10 w 151"/>
                <a:gd name="T33" fmla="*/ 152 h 331"/>
                <a:gd name="T34" fmla="*/ 5 w 151"/>
                <a:gd name="T35" fmla="*/ 155 h 331"/>
                <a:gd name="T36" fmla="*/ 1 w 151"/>
                <a:gd name="T37" fmla="*/ 160 h 331"/>
                <a:gd name="T38" fmla="*/ 0 w 151"/>
                <a:gd name="T39" fmla="*/ 166 h 331"/>
                <a:gd name="T40" fmla="*/ 1 w 151"/>
                <a:gd name="T41" fmla="*/ 171 h 331"/>
                <a:gd name="T42" fmla="*/ 5 w 151"/>
                <a:gd name="T43" fmla="*/ 176 h 331"/>
                <a:gd name="T44" fmla="*/ 10 w 151"/>
                <a:gd name="T45" fmla="*/ 180 h 331"/>
                <a:gd name="T46" fmla="*/ 16 w 151"/>
                <a:gd name="T47" fmla="*/ 181 h 331"/>
                <a:gd name="T48" fmla="*/ 30 w 151"/>
                <a:gd name="T49" fmla="*/ 181 h 331"/>
                <a:gd name="T50" fmla="*/ 30 w 151"/>
                <a:gd name="T51" fmla="*/ 271 h 331"/>
                <a:gd name="T52" fmla="*/ 30 w 151"/>
                <a:gd name="T53" fmla="*/ 276 h 331"/>
                <a:gd name="T54" fmla="*/ 32 w 151"/>
                <a:gd name="T55" fmla="*/ 282 h 331"/>
                <a:gd name="T56" fmla="*/ 34 w 151"/>
                <a:gd name="T57" fmla="*/ 287 h 331"/>
                <a:gd name="T58" fmla="*/ 35 w 151"/>
                <a:gd name="T59" fmla="*/ 293 h 331"/>
                <a:gd name="T60" fmla="*/ 41 w 151"/>
                <a:gd name="T61" fmla="*/ 303 h 331"/>
                <a:gd name="T62" fmla="*/ 50 w 151"/>
                <a:gd name="T63" fmla="*/ 312 h 331"/>
                <a:gd name="T64" fmla="*/ 58 w 151"/>
                <a:gd name="T65" fmla="*/ 320 h 331"/>
                <a:gd name="T66" fmla="*/ 68 w 151"/>
                <a:gd name="T67" fmla="*/ 326 h 331"/>
                <a:gd name="T68" fmla="*/ 74 w 151"/>
                <a:gd name="T69" fmla="*/ 329 h 331"/>
                <a:gd name="T70" fmla="*/ 79 w 151"/>
                <a:gd name="T71" fmla="*/ 330 h 331"/>
                <a:gd name="T72" fmla="*/ 85 w 151"/>
                <a:gd name="T73" fmla="*/ 331 h 331"/>
                <a:gd name="T74" fmla="*/ 90 w 151"/>
                <a:gd name="T75" fmla="*/ 331 h 331"/>
                <a:gd name="T76" fmla="*/ 135 w 151"/>
                <a:gd name="T77" fmla="*/ 331 h 331"/>
                <a:gd name="T78" fmla="*/ 141 w 151"/>
                <a:gd name="T79" fmla="*/ 330 h 331"/>
                <a:gd name="T80" fmla="*/ 146 w 151"/>
                <a:gd name="T81" fmla="*/ 326 h 331"/>
                <a:gd name="T82" fmla="*/ 150 w 151"/>
                <a:gd name="T83" fmla="*/ 322 h 331"/>
                <a:gd name="T84" fmla="*/ 151 w 151"/>
                <a:gd name="T85" fmla="*/ 317 h 331"/>
                <a:gd name="T86" fmla="*/ 151 w 151"/>
                <a:gd name="T87" fmla="*/ 15 h 331"/>
                <a:gd name="T88" fmla="*/ 150 w 151"/>
                <a:gd name="T89" fmla="*/ 10 h 331"/>
                <a:gd name="T90" fmla="*/ 146 w 151"/>
                <a:gd name="T91" fmla="*/ 5 h 331"/>
                <a:gd name="T92" fmla="*/ 141 w 151"/>
                <a:gd name="T93" fmla="*/ 2 h 331"/>
                <a:gd name="T94" fmla="*/ 135 w 151"/>
                <a:gd name="T9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331">
                  <a:moveTo>
                    <a:pt x="135" y="0"/>
                  </a:moveTo>
                  <a:lnTo>
                    <a:pt x="90" y="0"/>
                  </a:lnTo>
                  <a:lnTo>
                    <a:pt x="85" y="0"/>
                  </a:lnTo>
                  <a:lnTo>
                    <a:pt x="79" y="2"/>
                  </a:lnTo>
                  <a:lnTo>
                    <a:pt x="74" y="4"/>
                  </a:lnTo>
                  <a:lnTo>
                    <a:pt x="68" y="5"/>
                  </a:lnTo>
                  <a:lnTo>
                    <a:pt x="58" y="11"/>
                  </a:lnTo>
                  <a:lnTo>
                    <a:pt x="50" y="20"/>
                  </a:lnTo>
                  <a:lnTo>
                    <a:pt x="41" y="28"/>
                  </a:lnTo>
                  <a:lnTo>
                    <a:pt x="35" y="39"/>
                  </a:lnTo>
                  <a:lnTo>
                    <a:pt x="34" y="44"/>
                  </a:lnTo>
                  <a:lnTo>
                    <a:pt x="32" y="49"/>
                  </a:lnTo>
                  <a:lnTo>
                    <a:pt x="30" y="55"/>
                  </a:lnTo>
                  <a:lnTo>
                    <a:pt x="30" y="60"/>
                  </a:lnTo>
                  <a:lnTo>
                    <a:pt x="30" y="151"/>
                  </a:lnTo>
                  <a:lnTo>
                    <a:pt x="16" y="151"/>
                  </a:lnTo>
                  <a:lnTo>
                    <a:pt x="10" y="152"/>
                  </a:lnTo>
                  <a:lnTo>
                    <a:pt x="5" y="155"/>
                  </a:lnTo>
                  <a:lnTo>
                    <a:pt x="1" y="160"/>
                  </a:lnTo>
                  <a:lnTo>
                    <a:pt x="0" y="166"/>
                  </a:lnTo>
                  <a:lnTo>
                    <a:pt x="1" y="171"/>
                  </a:lnTo>
                  <a:lnTo>
                    <a:pt x="5" y="176"/>
                  </a:lnTo>
                  <a:lnTo>
                    <a:pt x="10" y="180"/>
                  </a:lnTo>
                  <a:lnTo>
                    <a:pt x="16" y="181"/>
                  </a:lnTo>
                  <a:lnTo>
                    <a:pt x="30" y="181"/>
                  </a:lnTo>
                  <a:lnTo>
                    <a:pt x="30" y="271"/>
                  </a:lnTo>
                  <a:lnTo>
                    <a:pt x="30" y="276"/>
                  </a:lnTo>
                  <a:lnTo>
                    <a:pt x="32" y="282"/>
                  </a:lnTo>
                  <a:lnTo>
                    <a:pt x="34" y="287"/>
                  </a:lnTo>
                  <a:lnTo>
                    <a:pt x="35" y="293"/>
                  </a:lnTo>
                  <a:lnTo>
                    <a:pt x="41" y="303"/>
                  </a:lnTo>
                  <a:lnTo>
                    <a:pt x="50" y="312"/>
                  </a:lnTo>
                  <a:lnTo>
                    <a:pt x="58" y="320"/>
                  </a:lnTo>
                  <a:lnTo>
                    <a:pt x="68" y="326"/>
                  </a:lnTo>
                  <a:lnTo>
                    <a:pt x="74" y="329"/>
                  </a:lnTo>
                  <a:lnTo>
                    <a:pt x="79" y="330"/>
                  </a:lnTo>
                  <a:lnTo>
                    <a:pt x="85" y="331"/>
                  </a:lnTo>
                  <a:lnTo>
                    <a:pt x="90" y="331"/>
                  </a:lnTo>
                  <a:lnTo>
                    <a:pt x="135" y="331"/>
                  </a:lnTo>
                  <a:lnTo>
                    <a:pt x="141" y="330"/>
                  </a:lnTo>
                  <a:lnTo>
                    <a:pt x="146" y="326"/>
                  </a:lnTo>
                  <a:lnTo>
                    <a:pt x="150" y="322"/>
                  </a:lnTo>
                  <a:lnTo>
                    <a:pt x="151" y="317"/>
                  </a:lnTo>
                  <a:lnTo>
                    <a:pt x="151" y="15"/>
                  </a:lnTo>
                  <a:lnTo>
                    <a:pt x="150" y="10"/>
                  </a:lnTo>
                  <a:lnTo>
                    <a:pt x="146" y="5"/>
                  </a:lnTo>
                  <a:lnTo>
                    <a:pt x="141" y="2"/>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073"/>
            <p:cNvSpPr>
              <a:spLocks/>
            </p:cNvSpPr>
            <p:nvPr/>
          </p:nvSpPr>
          <p:spPr bwMode="auto">
            <a:xfrm>
              <a:off x="10512425" y="2085975"/>
              <a:ext cx="171450" cy="163513"/>
            </a:xfrm>
            <a:custGeom>
              <a:avLst/>
              <a:gdLst>
                <a:gd name="T0" fmla="*/ 421 w 542"/>
                <a:gd name="T1" fmla="*/ 0 h 512"/>
                <a:gd name="T2" fmla="*/ 395 w 542"/>
                <a:gd name="T3" fmla="*/ 4 h 512"/>
                <a:gd name="T4" fmla="*/ 386 w 542"/>
                <a:gd name="T5" fmla="*/ 10 h 512"/>
                <a:gd name="T6" fmla="*/ 377 w 542"/>
                <a:gd name="T7" fmla="*/ 16 h 512"/>
                <a:gd name="T8" fmla="*/ 370 w 542"/>
                <a:gd name="T9" fmla="*/ 24 h 512"/>
                <a:gd name="T10" fmla="*/ 365 w 542"/>
                <a:gd name="T11" fmla="*/ 35 h 512"/>
                <a:gd name="T12" fmla="*/ 361 w 542"/>
                <a:gd name="T13" fmla="*/ 60 h 512"/>
                <a:gd name="T14" fmla="*/ 180 w 542"/>
                <a:gd name="T15" fmla="*/ 241 h 512"/>
                <a:gd name="T16" fmla="*/ 179 w 542"/>
                <a:gd name="T17" fmla="*/ 46 h 512"/>
                <a:gd name="T18" fmla="*/ 174 w 542"/>
                <a:gd name="T19" fmla="*/ 29 h 512"/>
                <a:gd name="T20" fmla="*/ 168 w 542"/>
                <a:gd name="T21" fmla="*/ 20 h 512"/>
                <a:gd name="T22" fmla="*/ 161 w 542"/>
                <a:gd name="T23" fmla="*/ 12 h 512"/>
                <a:gd name="T24" fmla="*/ 151 w 542"/>
                <a:gd name="T25" fmla="*/ 6 h 512"/>
                <a:gd name="T26" fmla="*/ 134 w 542"/>
                <a:gd name="T27" fmla="*/ 1 h 512"/>
                <a:gd name="T28" fmla="*/ 59 w 542"/>
                <a:gd name="T29" fmla="*/ 0 h 512"/>
                <a:gd name="T30" fmla="*/ 35 w 542"/>
                <a:gd name="T31" fmla="*/ 4 h 512"/>
                <a:gd name="T32" fmla="*/ 24 w 542"/>
                <a:gd name="T33" fmla="*/ 10 h 512"/>
                <a:gd name="T34" fmla="*/ 15 w 542"/>
                <a:gd name="T35" fmla="*/ 16 h 512"/>
                <a:gd name="T36" fmla="*/ 9 w 542"/>
                <a:gd name="T37" fmla="*/ 24 h 512"/>
                <a:gd name="T38" fmla="*/ 3 w 542"/>
                <a:gd name="T39" fmla="*/ 35 h 512"/>
                <a:gd name="T40" fmla="*/ 0 w 542"/>
                <a:gd name="T41" fmla="*/ 60 h 512"/>
                <a:gd name="T42" fmla="*/ 1 w 542"/>
                <a:gd name="T43" fmla="*/ 465 h 512"/>
                <a:gd name="T44" fmla="*/ 6 w 542"/>
                <a:gd name="T45" fmla="*/ 482 h 512"/>
                <a:gd name="T46" fmla="*/ 12 w 542"/>
                <a:gd name="T47" fmla="*/ 492 h 512"/>
                <a:gd name="T48" fmla="*/ 19 w 542"/>
                <a:gd name="T49" fmla="*/ 499 h 512"/>
                <a:gd name="T50" fmla="*/ 29 w 542"/>
                <a:gd name="T51" fmla="*/ 506 h 512"/>
                <a:gd name="T52" fmla="*/ 46 w 542"/>
                <a:gd name="T53" fmla="*/ 510 h 512"/>
                <a:gd name="T54" fmla="*/ 120 w 542"/>
                <a:gd name="T55" fmla="*/ 512 h 512"/>
                <a:gd name="T56" fmla="*/ 146 w 542"/>
                <a:gd name="T57" fmla="*/ 508 h 512"/>
                <a:gd name="T58" fmla="*/ 156 w 542"/>
                <a:gd name="T59" fmla="*/ 503 h 512"/>
                <a:gd name="T60" fmla="*/ 164 w 542"/>
                <a:gd name="T61" fmla="*/ 496 h 512"/>
                <a:gd name="T62" fmla="*/ 172 w 542"/>
                <a:gd name="T63" fmla="*/ 487 h 512"/>
                <a:gd name="T64" fmla="*/ 177 w 542"/>
                <a:gd name="T65" fmla="*/ 477 h 512"/>
                <a:gd name="T66" fmla="*/ 180 w 542"/>
                <a:gd name="T67" fmla="*/ 452 h 512"/>
                <a:gd name="T68" fmla="*/ 361 w 542"/>
                <a:gd name="T69" fmla="*/ 271 h 512"/>
                <a:gd name="T70" fmla="*/ 362 w 542"/>
                <a:gd name="T71" fmla="*/ 465 h 512"/>
                <a:gd name="T72" fmla="*/ 367 w 542"/>
                <a:gd name="T73" fmla="*/ 482 h 512"/>
                <a:gd name="T74" fmla="*/ 373 w 542"/>
                <a:gd name="T75" fmla="*/ 492 h 512"/>
                <a:gd name="T76" fmla="*/ 381 w 542"/>
                <a:gd name="T77" fmla="*/ 499 h 512"/>
                <a:gd name="T78" fmla="*/ 390 w 542"/>
                <a:gd name="T79" fmla="*/ 506 h 512"/>
                <a:gd name="T80" fmla="*/ 408 w 542"/>
                <a:gd name="T81" fmla="*/ 510 h 512"/>
                <a:gd name="T82" fmla="*/ 481 w 542"/>
                <a:gd name="T83" fmla="*/ 512 h 512"/>
                <a:gd name="T84" fmla="*/ 506 w 542"/>
                <a:gd name="T85" fmla="*/ 508 h 512"/>
                <a:gd name="T86" fmla="*/ 517 w 542"/>
                <a:gd name="T87" fmla="*/ 503 h 512"/>
                <a:gd name="T88" fmla="*/ 526 w 542"/>
                <a:gd name="T89" fmla="*/ 496 h 512"/>
                <a:gd name="T90" fmla="*/ 532 w 542"/>
                <a:gd name="T91" fmla="*/ 487 h 512"/>
                <a:gd name="T92" fmla="*/ 537 w 542"/>
                <a:gd name="T93" fmla="*/ 477 h 512"/>
                <a:gd name="T94" fmla="*/ 542 w 542"/>
                <a:gd name="T95" fmla="*/ 452 h 512"/>
                <a:gd name="T96" fmla="*/ 541 w 542"/>
                <a:gd name="T97" fmla="*/ 46 h 512"/>
                <a:gd name="T98" fmla="*/ 535 w 542"/>
                <a:gd name="T99" fmla="*/ 29 h 512"/>
                <a:gd name="T100" fmla="*/ 530 w 542"/>
                <a:gd name="T101" fmla="*/ 20 h 512"/>
                <a:gd name="T102" fmla="*/ 521 w 542"/>
                <a:gd name="T103" fmla="*/ 12 h 512"/>
                <a:gd name="T104" fmla="*/ 513 w 542"/>
                <a:gd name="T105" fmla="*/ 6 h 512"/>
                <a:gd name="T106" fmla="*/ 494 w 542"/>
                <a:gd name="T107" fmla="*/ 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2" h="512">
                  <a:moveTo>
                    <a:pt x="481" y="0"/>
                  </a:moveTo>
                  <a:lnTo>
                    <a:pt x="421" y="0"/>
                  </a:lnTo>
                  <a:lnTo>
                    <a:pt x="408" y="1"/>
                  </a:lnTo>
                  <a:lnTo>
                    <a:pt x="395" y="4"/>
                  </a:lnTo>
                  <a:lnTo>
                    <a:pt x="390" y="6"/>
                  </a:lnTo>
                  <a:lnTo>
                    <a:pt x="386" y="10"/>
                  </a:lnTo>
                  <a:lnTo>
                    <a:pt x="381" y="12"/>
                  </a:lnTo>
                  <a:lnTo>
                    <a:pt x="377" y="16"/>
                  </a:lnTo>
                  <a:lnTo>
                    <a:pt x="373" y="20"/>
                  </a:lnTo>
                  <a:lnTo>
                    <a:pt x="370" y="24"/>
                  </a:lnTo>
                  <a:lnTo>
                    <a:pt x="367" y="29"/>
                  </a:lnTo>
                  <a:lnTo>
                    <a:pt x="365" y="35"/>
                  </a:lnTo>
                  <a:lnTo>
                    <a:pt x="362" y="46"/>
                  </a:lnTo>
                  <a:lnTo>
                    <a:pt x="361" y="60"/>
                  </a:lnTo>
                  <a:lnTo>
                    <a:pt x="361" y="241"/>
                  </a:lnTo>
                  <a:lnTo>
                    <a:pt x="180" y="241"/>
                  </a:lnTo>
                  <a:lnTo>
                    <a:pt x="180" y="60"/>
                  </a:lnTo>
                  <a:lnTo>
                    <a:pt x="179" y="46"/>
                  </a:lnTo>
                  <a:lnTo>
                    <a:pt x="177" y="35"/>
                  </a:lnTo>
                  <a:lnTo>
                    <a:pt x="174" y="29"/>
                  </a:lnTo>
                  <a:lnTo>
                    <a:pt x="172" y="24"/>
                  </a:lnTo>
                  <a:lnTo>
                    <a:pt x="168" y="20"/>
                  </a:lnTo>
                  <a:lnTo>
                    <a:pt x="164" y="16"/>
                  </a:lnTo>
                  <a:lnTo>
                    <a:pt x="161" y="12"/>
                  </a:lnTo>
                  <a:lnTo>
                    <a:pt x="156" y="10"/>
                  </a:lnTo>
                  <a:lnTo>
                    <a:pt x="151" y="6"/>
                  </a:lnTo>
                  <a:lnTo>
                    <a:pt x="146" y="4"/>
                  </a:lnTo>
                  <a:lnTo>
                    <a:pt x="134" y="1"/>
                  </a:lnTo>
                  <a:lnTo>
                    <a:pt x="120" y="0"/>
                  </a:lnTo>
                  <a:lnTo>
                    <a:pt x="59" y="0"/>
                  </a:lnTo>
                  <a:lnTo>
                    <a:pt x="46" y="1"/>
                  </a:lnTo>
                  <a:lnTo>
                    <a:pt x="35" y="4"/>
                  </a:lnTo>
                  <a:lnTo>
                    <a:pt x="29" y="6"/>
                  </a:lnTo>
                  <a:lnTo>
                    <a:pt x="24" y="10"/>
                  </a:lnTo>
                  <a:lnTo>
                    <a:pt x="19" y="12"/>
                  </a:lnTo>
                  <a:lnTo>
                    <a:pt x="15" y="16"/>
                  </a:lnTo>
                  <a:lnTo>
                    <a:pt x="12" y="20"/>
                  </a:lnTo>
                  <a:lnTo>
                    <a:pt x="9" y="24"/>
                  </a:lnTo>
                  <a:lnTo>
                    <a:pt x="6" y="29"/>
                  </a:lnTo>
                  <a:lnTo>
                    <a:pt x="3" y="35"/>
                  </a:lnTo>
                  <a:lnTo>
                    <a:pt x="1" y="46"/>
                  </a:lnTo>
                  <a:lnTo>
                    <a:pt x="0" y="60"/>
                  </a:lnTo>
                  <a:lnTo>
                    <a:pt x="0" y="452"/>
                  </a:lnTo>
                  <a:lnTo>
                    <a:pt x="1" y="465"/>
                  </a:lnTo>
                  <a:lnTo>
                    <a:pt x="3" y="477"/>
                  </a:lnTo>
                  <a:lnTo>
                    <a:pt x="6" y="482"/>
                  </a:lnTo>
                  <a:lnTo>
                    <a:pt x="9" y="487"/>
                  </a:lnTo>
                  <a:lnTo>
                    <a:pt x="12" y="492"/>
                  </a:lnTo>
                  <a:lnTo>
                    <a:pt x="15" y="496"/>
                  </a:lnTo>
                  <a:lnTo>
                    <a:pt x="19" y="499"/>
                  </a:lnTo>
                  <a:lnTo>
                    <a:pt x="24" y="503"/>
                  </a:lnTo>
                  <a:lnTo>
                    <a:pt x="29" y="506"/>
                  </a:lnTo>
                  <a:lnTo>
                    <a:pt x="35" y="508"/>
                  </a:lnTo>
                  <a:lnTo>
                    <a:pt x="46" y="510"/>
                  </a:lnTo>
                  <a:lnTo>
                    <a:pt x="59" y="512"/>
                  </a:lnTo>
                  <a:lnTo>
                    <a:pt x="120" y="512"/>
                  </a:lnTo>
                  <a:lnTo>
                    <a:pt x="134" y="510"/>
                  </a:lnTo>
                  <a:lnTo>
                    <a:pt x="146" y="508"/>
                  </a:lnTo>
                  <a:lnTo>
                    <a:pt x="151" y="506"/>
                  </a:lnTo>
                  <a:lnTo>
                    <a:pt x="156" y="503"/>
                  </a:lnTo>
                  <a:lnTo>
                    <a:pt x="161" y="499"/>
                  </a:lnTo>
                  <a:lnTo>
                    <a:pt x="164" y="496"/>
                  </a:lnTo>
                  <a:lnTo>
                    <a:pt x="168" y="492"/>
                  </a:lnTo>
                  <a:lnTo>
                    <a:pt x="172" y="487"/>
                  </a:lnTo>
                  <a:lnTo>
                    <a:pt x="174" y="482"/>
                  </a:lnTo>
                  <a:lnTo>
                    <a:pt x="177" y="477"/>
                  </a:lnTo>
                  <a:lnTo>
                    <a:pt x="179" y="465"/>
                  </a:lnTo>
                  <a:lnTo>
                    <a:pt x="180" y="452"/>
                  </a:lnTo>
                  <a:lnTo>
                    <a:pt x="180" y="271"/>
                  </a:lnTo>
                  <a:lnTo>
                    <a:pt x="361" y="271"/>
                  </a:lnTo>
                  <a:lnTo>
                    <a:pt x="361" y="452"/>
                  </a:lnTo>
                  <a:lnTo>
                    <a:pt x="362" y="465"/>
                  </a:lnTo>
                  <a:lnTo>
                    <a:pt x="365" y="477"/>
                  </a:lnTo>
                  <a:lnTo>
                    <a:pt x="367" y="482"/>
                  </a:lnTo>
                  <a:lnTo>
                    <a:pt x="370" y="487"/>
                  </a:lnTo>
                  <a:lnTo>
                    <a:pt x="373" y="492"/>
                  </a:lnTo>
                  <a:lnTo>
                    <a:pt x="377" y="496"/>
                  </a:lnTo>
                  <a:lnTo>
                    <a:pt x="381" y="499"/>
                  </a:lnTo>
                  <a:lnTo>
                    <a:pt x="386" y="503"/>
                  </a:lnTo>
                  <a:lnTo>
                    <a:pt x="390" y="506"/>
                  </a:lnTo>
                  <a:lnTo>
                    <a:pt x="395" y="508"/>
                  </a:lnTo>
                  <a:lnTo>
                    <a:pt x="408" y="510"/>
                  </a:lnTo>
                  <a:lnTo>
                    <a:pt x="421" y="512"/>
                  </a:lnTo>
                  <a:lnTo>
                    <a:pt x="481" y="512"/>
                  </a:lnTo>
                  <a:lnTo>
                    <a:pt x="494" y="510"/>
                  </a:lnTo>
                  <a:lnTo>
                    <a:pt x="506" y="508"/>
                  </a:lnTo>
                  <a:lnTo>
                    <a:pt x="513" y="506"/>
                  </a:lnTo>
                  <a:lnTo>
                    <a:pt x="517" y="503"/>
                  </a:lnTo>
                  <a:lnTo>
                    <a:pt x="521" y="499"/>
                  </a:lnTo>
                  <a:lnTo>
                    <a:pt x="526" y="496"/>
                  </a:lnTo>
                  <a:lnTo>
                    <a:pt x="530" y="492"/>
                  </a:lnTo>
                  <a:lnTo>
                    <a:pt x="532" y="487"/>
                  </a:lnTo>
                  <a:lnTo>
                    <a:pt x="535" y="482"/>
                  </a:lnTo>
                  <a:lnTo>
                    <a:pt x="537" y="477"/>
                  </a:lnTo>
                  <a:lnTo>
                    <a:pt x="541" y="465"/>
                  </a:lnTo>
                  <a:lnTo>
                    <a:pt x="542" y="452"/>
                  </a:lnTo>
                  <a:lnTo>
                    <a:pt x="542" y="60"/>
                  </a:lnTo>
                  <a:lnTo>
                    <a:pt x="541" y="46"/>
                  </a:lnTo>
                  <a:lnTo>
                    <a:pt x="537" y="35"/>
                  </a:lnTo>
                  <a:lnTo>
                    <a:pt x="535" y="29"/>
                  </a:lnTo>
                  <a:lnTo>
                    <a:pt x="532" y="24"/>
                  </a:lnTo>
                  <a:lnTo>
                    <a:pt x="530" y="20"/>
                  </a:lnTo>
                  <a:lnTo>
                    <a:pt x="526" y="16"/>
                  </a:lnTo>
                  <a:lnTo>
                    <a:pt x="521" y="12"/>
                  </a:lnTo>
                  <a:lnTo>
                    <a:pt x="517" y="10"/>
                  </a:lnTo>
                  <a:lnTo>
                    <a:pt x="513" y="6"/>
                  </a:lnTo>
                  <a:lnTo>
                    <a:pt x="506" y="4"/>
                  </a:lnTo>
                  <a:lnTo>
                    <a:pt x="494" y="1"/>
                  </a:lnTo>
                  <a:lnTo>
                    <a:pt x="4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074"/>
            <p:cNvSpPr>
              <a:spLocks/>
            </p:cNvSpPr>
            <p:nvPr/>
          </p:nvSpPr>
          <p:spPr bwMode="auto">
            <a:xfrm>
              <a:off x="10693400" y="2114550"/>
              <a:ext cx="47625" cy="106363"/>
            </a:xfrm>
            <a:custGeom>
              <a:avLst/>
              <a:gdLst>
                <a:gd name="T0" fmla="*/ 136 w 150"/>
                <a:gd name="T1" fmla="*/ 151 h 331"/>
                <a:gd name="T2" fmla="*/ 121 w 150"/>
                <a:gd name="T3" fmla="*/ 151 h 331"/>
                <a:gd name="T4" fmla="*/ 121 w 150"/>
                <a:gd name="T5" fmla="*/ 60 h 331"/>
                <a:gd name="T6" fmla="*/ 120 w 150"/>
                <a:gd name="T7" fmla="*/ 55 h 331"/>
                <a:gd name="T8" fmla="*/ 120 w 150"/>
                <a:gd name="T9" fmla="*/ 49 h 331"/>
                <a:gd name="T10" fmla="*/ 117 w 150"/>
                <a:gd name="T11" fmla="*/ 44 h 331"/>
                <a:gd name="T12" fmla="*/ 115 w 150"/>
                <a:gd name="T13" fmla="*/ 38 h 331"/>
                <a:gd name="T14" fmla="*/ 109 w 150"/>
                <a:gd name="T15" fmla="*/ 28 h 331"/>
                <a:gd name="T16" fmla="*/ 102 w 150"/>
                <a:gd name="T17" fmla="*/ 20 h 331"/>
                <a:gd name="T18" fmla="*/ 93 w 150"/>
                <a:gd name="T19" fmla="*/ 11 h 331"/>
                <a:gd name="T20" fmla="*/ 82 w 150"/>
                <a:gd name="T21" fmla="*/ 5 h 331"/>
                <a:gd name="T22" fmla="*/ 77 w 150"/>
                <a:gd name="T23" fmla="*/ 4 h 331"/>
                <a:gd name="T24" fmla="*/ 71 w 150"/>
                <a:gd name="T25" fmla="*/ 2 h 331"/>
                <a:gd name="T26" fmla="*/ 66 w 150"/>
                <a:gd name="T27" fmla="*/ 0 h 331"/>
                <a:gd name="T28" fmla="*/ 60 w 150"/>
                <a:gd name="T29" fmla="*/ 0 h 331"/>
                <a:gd name="T30" fmla="*/ 15 w 150"/>
                <a:gd name="T31" fmla="*/ 0 h 331"/>
                <a:gd name="T32" fmla="*/ 10 w 150"/>
                <a:gd name="T33" fmla="*/ 2 h 331"/>
                <a:gd name="T34" fmla="*/ 5 w 150"/>
                <a:gd name="T35" fmla="*/ 5 h 331"/>
                <a:gd name="T36" fmla="*/ 1 w 150"/>
                <a:gd name="T37" fmla="*/ 10 h 331"/>
                <a:gd name="T38" fmla="*/ 0 w 150"/>
                <a:gd name="T39" fmla="*/ 15 h 331"/>
                <a:gd name="T40" fmla="*/ 0 w 150"/>
                <a:gd name="T41" fmla="*/ 317 h 331"/>
                <a:gd name="T42" fmla="*/ 1 w 150"/>
                <a:gd name="T43" fmla="*/ 322 h 331"/>
                <a:gd name="T44" fmla="*/ 5 w 150"/>
                <a:gd name="T45" fmla="*/ 326 h 331"/>
                <a:gd name="T46" fmla="*/ 10 w 150"/>
                <a:gd name="T47" fmla="*/ 330 h 331"/>
                <a:gd name="T48" fmla="*/ 15 w 150"/>
                <a:gd name="T49" fmla="*/ 331 h 331"/>
                <a:gd name="T50" fmla="*/ 60 w 150"/>
                <a:gd name="T51" fmla="*/ 331 h 331"/>
                <a:gd name="T52" fmla="*/ 66 w 150"/>
                <a:gd name="T53" fmla="*/ 331 h 331"/>
                <a:gd name="T54" fmla="*/ 71 w 150"/>
                <a:gd name="T55" fmla="*/ 330 h 331"/>
                <a:gd name="T56" fmla="*/ 77 w 150"/>
                <a:gd name="T57" fmla="*/ 329 h 331"/>
                <a:gd name="T58" fmla="*/ 82 w 150"/>
                <a:gd name="T59" fmla="*/ 326 h 331"/>
                <a:gd name="T60" fmla="*/ 93 w 150"/>
                <a:gd name="T61" fmla="*/ 320 h 331"/>
                <a:gd name="T62" fmla="*/ 102 w 150"/>
                <a:gd name="T63" fmla="*/ 312 h 331"/>
                <a:gd name="T64" fmla="*/ 109 w 150"/>
                <a:gd name="T65" fmla="*/ 303 h 331"/>
                <a:gd name="T66" fmla="*/ 115 w 150"/>
                <a:gd name="T67" fmla="*/ 293 h 331"/>
                <a:gd name="T68" fmla="*/ 117 w 150"/>
                <a:gd name="T69" fmla="*/ 287 h 331"/>
                <a:gd name="T70" fmla="*/ 120 w 150"/>
                <a:gd name="T71" fmla="*/ 282 h 331"/>
                <a:gd name="T72" fmla="*/ 120 w 150"/>
                <a:gd name="T73" fmla="*/ 276 h 331"/>
                <a:gd name="T74" fmla="*/ 121 w 150"/>
                <a:gd name="T75" fmla="*/ 271 h 331"/>
                <a:gd name="T76" fmla="*/ 121 w 150"/>
                <a:gd name="T77" fmla="*/ 181 h 331"/>
                <a:gd name="T78" fmla="*/ 136 w 150"/>
                <a:gd name="T79" fmla="*/ 181 h 331"/>
                <a:gd name="T80" fmla="*/ 142 w 150"/>
                <a:gd name="T81" fmla="*/ 180 h 331"/>
                <a:gd name="T82" fmla="*/ 147 w 150"/>
                <a:gd name="T83" fmla="*/ 176 h 331"/>
                <a:gd name="T84" fmla="*/ 149 w 150"/>
                <a:gd name="T85" fmla="*/ 171 h 331"/>
                <a:gd name="T86" fmla="*/ 150 w 150"/>
                <a:gd name="T87" fmla="*/ 166 h 331"/>
                <a:gd name="T88" fmla="*/ 149 w 150"/>
                <a:gd name="T89" fmla="*/ 160 h 331"/>
                <a:gd name="T90" fmla="*/ 147 w 150"/>
                <a:gd name="T91" fmla="*/ 155 h 331"/>
                <a:gd name="T92" fmla="*/ 142 w 150"/>
                <a:gd name="T93" fmla="*/ 152 h 331"/>
                <a:gd name="T94" fmla="*/ 136 w 150"/>
                <a:gd name="T95" fmla="*/ 15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 h="331">
                  <a:moveTo>
                    <a:pt x="136" y="151"/>
                  </a:moveTo>
                  <a:lnTo>
                    <a:pt x="121" y="151"/>
                  </a:lnTo>
                  <a:lnTo>
                    <a:pt x="121" y="60"/>
                  </a:lnTo>
                  <a:lnTo>
                    <a:pt x="120" y="55"/>
                  </a:lnTo>
                  <a:lnTo>
                    <a:pt x="120" y="49"/>
                  </a:lnTo>
                  <a:lnTo>
                    <a:pt x="117" y="44"/>
                  </a:lnTo>
                  <a:lnTo>
                    <a:pt x="115" y="38"/>
                  </a:lnTo>
                  <a:lnTo>
                    <a:pt x="109" y="28"/>
                  </a:lnTo>
                  <a:lnTo>
                    <a:pt x="102" y="20"/>
                  </a:lnTo>
                  <a:lnTo>
                    <a:pt x="93" y="11"/>
                  </a:lnTo>
                  <a:lnTo>
                    <a:pt x="82" y="5"/>
                  </a:lnTo>
                  <a:lnTo>
                    <a:pt x="77" y="4"/>
                  </a:lnTo>
                  <a:lnTo>
                    <a:pt x="71" y="2"/>
                  </a:lnTo>
                  <a:lnTo>
                    <a:pt x="66" y="0"/>
                  </a:lnTo>
                  <a:lnTo>
                    <a:pt x="60" y="0"/>
                  </a:lnTo>
                  <a:lnTo>
                    <a:pt x="15" y="0"/>
                  </a:lnTo>
                  <a:lnTo>
                    <a:pt x="10" y="2"/>
                  </a:lnTo>
                  <a:lnTo>
                    <a:pt x="5" y="5"/>
                  </a:lnTo>
                  <a:lnTo>
                    <a:pt x="1" y="10"/>
                  </a:lnTo>
                  <a:lnTo>
                    <a:pt x="0" y="15"/>
                  </a:lnTo>
                  <a:lnTo>
                    <a:pt x="0" y="317"/>
                  </a:lnTo>
                  <a:lnTo>
                    <a:pt x="1" y="322"/>
                  </a:lnTo>
                  <a:lnTo>
                    <a:pt x="5" y="326"/>
                  </a:lnTo>
                  <a:lnTo>
                    <a:pt x="10" y="330"/>
                  </a:lnTo>
                  <a:lnTo>
                    <a:pt x="15" y="331"/>
                  </a:lnTo>
                  <a:lnTo>
                    <a:pt x="60" y="331"/>
                  </a:lnTo>
                  <a:lnTo>
                    <a:pt x="66" y="331"/>
                  </a:lnTo>
                  <a:lnTo>
                    <a:pt x="71" y="330"/>
                  </a:lnTo>
                  <a:lnTo>
                    <a:pt x="77" y="329"/>
                  </a:lnTo>
                  <a:lnTo>
                    <a:pt x="82" y="326"/>
                  </a:lnTo>
                  <a:lnTo>
                    <a:pt x="93" y="320"/>
                  </a:lnTo>
                  <a:lnTo>
                    <a:pt x="102" y="312"/>
                  </a:lnTo>
                  <a:lnTo>
                    <a:pt x="109" y="303"/>
                  </a:lnTo>
                  <a:lnTo>
                    <a:pt x="115" y="293"/>
                  </a:lnTo>
                  <a:lnTo>
                    <a:pt x="117" y="287"/>
                  </a:lnTo>
                  <a:lnTo>
                    <a:pt x="120" y="282"/>
                  </a:lnTo>
                  <a:lnTo>
                    <a:pt x="120" y="276"/>
                  </a:lnTo>
                  <a:lnTo>
                    <a:pt x="121" y="271"/>
                  </a:lnTo>
                  <a:lnTo>
                    <a:pt x="121" y="181"/>
                  </a:lnTo>
                  <a:lnTo>
                    <a:pt x="136" y="181"/>
                  </a:lnTo>
                  <a:lnTo>
                    <a:pt x="142" y="180"/>
                  </a:lnTo>
                  <a:lnTo>
                    <a:pt x="147" y="176"/>
                  </a:lnTo>
                  <a:lnTo>
                    <a:pt x="149" y="171"/>
                  </a:lnTo>
                  <a:lnTo>
                    <a:pt x="150" y="166"/>
                  </a:lnTo>
                  <a:lnTo>
                    <a:pt x="149" y="160"/>
                  </a:lnTo>
                  <a:lnTo>
                    <a:pt x="147" y="155"/>
                  </a:lnTo>
                  <a:lnTo>
                    <a:pt x="142" y="152"/>
                  </a:lnTo>
                  <a:lnTo>
                    <a:pt x="13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4563062" y="1795100"/>
            <a:ext cx="312740" cy="307528"/>
            <a:chOff x="6443663" y="2484438"/>
            <a:chExt cx="285750" cy="280987"/>
          </a:xfrm>
          <a:solidFill>
            <a:srgbClr val="0DB04A"/>
          </a:solidFill>
          <a:effectLst/>
        </p:grpSpPr>
        <p:sp>
          <p:nvSpPr>
            <p:cNvPr id="40" name="Freeform 3837"/>
            <p:cNvSpPr>
              <a:spLocks/>
            </p:cNvSpPr>
            <p:nvPr/>
          </p:nvSpPr>
          <p:spPr bwMode="auto">
            <a:xfrm>
              <a:off x="6486525" y="2498725"/>
              <a:ext cx="42863" cy="42863"/>
            </a:xfrm>
            <a:custGeom>
              <a:avLst/>
              <a:gdLst>
                <a:gd name="T0" fmla="*/ 84 w 135"/>
                <a:gd name="T1" fmla="*/ 127 h 136"/>
                <a:gd name="T2" fmla="*/ 89 w 135"/>
                <a:gd name="T3" fmla="*/ 130 h 136"/>
                <a:gd name="T4" fmla="*/ 95 w 135"/>
                <a:gd name="T5" fmla="*/ 133 h 136"/>
                <a:gd name="T6" fmla="*/ 100 w 135"/>
                <a:gd name="T7" fmla="*/ 134 h 136"/>
                <a:gd name="T8" fmla="*/ 105 w 135"/>
                <a:gd name="T9" fmla="*/ 136 h 136"/>
                <a:gd name="T10" fmla="*/ 112 w 135"/>
                <a:gd name="T11" fmla="*/ 134 h 136"/>
                <a:gd name="T12" fmla="*/ 117 w 135"/>
                <a:gd name="T13" fmla="*/ 133 h 136"/>
                <a:gd name="T14" fmla="*/ 122 w 135"/>
                <a:gd name="T15" fmla="*/ 130 h 136"/>
                <a:gd name="T16" fmla="*/ 127 w 135"/>
                <a:gd name="T17" fmla="*/ 127 h 136"/>
                <a:gd name="T18" fmla="*/ 131 w 135"/>
                <a:gd name="T19" fmla="*/ 122 h 136"/>
                <a:gd name="T20" fmla="*/ 133 w 135"/>
                <a:gd name="T21" fmla="*/ 116 h 136"/>
                <a:gd name="T22" fmla="*/ 135 w 135"/>
                <a:gd name="T23" fmla="*/ 111 h 136"/>
                <a:gd name="T24" fmla="*/ 135 w 135"/>
                <a:gd name="T25" fmla="*/ 106 h 136"/>
                <a:gd name="T26" fmla="*/ 135 w 135"/>
                <a:gd name="T27" fmla="*/ 100 h 136"/>
                <a:gd name="T28" fmla="*/ 133 w 135"/>
                <a:gd name="T29" fmla="*/ 94 h 136"/>
                <a:gd name="T30" fmla="*/ 131 w 135"/>
                <a:gd name="T31" fmla="*/ 89 h 136"/>
                <a:gd name="T32" fmla="*/ 127 w 135"/>
                <a:gd name="T33" fmla="*/ 84 h 136"/>
                <a:gd name="T34" fmla="*/ 52 w 135"/>
                <a:gd name="T35" fmla="*/ 9 h 136"/>
                <a:gd name="T36" fmla="*/ 47 w 135"/>
                <a:gd name="T37" fmla="*/ 5 h 136"/>
                <a:gd name="T38" fmla="*/ 42 w 135"/>
                <a:gd name="T39" fmla="*/ 3 h 136"/>
                <a:gd name="T40" fmla="*/ 36 w 135"/>
                <a:gd name="T41" fmla="*/ 0 h 136"/>
                <a:gd name="T42" fmla="*/ 30 w 135"/>
                <a:gd name="T43" fmla="*/ 0 h 136"/>
                <a:gd name="T44" fmla="*/ 25 w 135"/>
                <a:gd name="T45" fmla="*/ 0 h 136"/>
                <a:gd name="T46" fmla="*/ 19 w 135"/>
                <a:gd name="T47" fmla="*/ 3 h 136"/>
                <a:gd name="T48" fmla="*/ 14 w 135"/>
                <a:gd name="T49" fmla="*/ 5 h 136"/>
                <a:gd name="T50" fmla="*/ 9 w 135"/>
                <a:gd name="T51" fmla="*/ 9 h 136"/>
                <a:gd name="T52" fmla="*/ 6 w 135"/>
                <a:gd name="T53" fmla="*/ 13 h 136"/>
                <a:gd name="T54" fmla="*/ 2 w 135"/>
                <a:gd name="T55" fmla="*/ 19 h 136"/>
                <a:gd name="T56" fmla="*/ 1 w 135"/>
                <a:gd name="T57" fmla="*/ 25 h 136"/>
                <a:gd name="T58" fmla="*/ 0 w 135"/>
                <a:gd name="T59" fmla="*/ 30 h 136"/>
                <a:gd name="T60" fmla="*/ 1 w 135"/>
                <a:gd name="T61" fmla="*/ 36 h 136"/>
                <a:gd name="T62" fmla="*/ 2 w 135"/>
                <a:gd name="T63" fmla="*/ 41 h 136"/>
                <a:gd name="T64" fmla="*/ 6 w 135"/>
                <a:gd name="T65" fmla="*/ 47 h 136"/>
                <a:gd name="T66" fmla="*/ 9 w 135"/>
                <a:gd name="T67" fmla="*/ 52 h 136"/>
                <a:gd name="T68" fmla="*/ 84 w 135"/>
                <a:gd name="T69" fmla="*/ 1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136">
                  <a:moveTo>
                    <a:pt x="84" y="127"/>
                  </a:moveTo>
                  <a:lnTo>
                    <a:pt x="89" y="130"/>
                  </a:lnTo>
                  <a:lnTo>
                    <a:pt x="95" y="133"/>
                  </a:lnTo>
                  <a:lnTo>
                    <a:pt x="100" y="134"/>
                  </a:lnTo>
                  <a:lnTo>
                    <a:pt x="105" y="136"/>
                  </a:lnTo>
                  <a:lnTo>
                    <a:pt x="112" y="134"/>
                  </a:lnTo>
                  <a:lnTo>
                    <a:pt x="117" y="133"/>
                  </a:lnTo>
                  <a:lnTo>
                    <a:pt x="122" y="130"/>
                  </a:lnTo>
                  <a:lnTo>
                    <a:pt x="127" y="127"/>
                  </a:lnTo>
                  <a:lnTo>
                    <a:pt x="131" y="122"/>
                  </a:lnTo>
                  <a:lnTo>
                    <a:pt x="133" y="116"/>
                  </a:lnTo>
                  <a:lnTo>
                    <a:pt x="135" y="111"/>
                  </a:lnTo>
                  <a:lnTo>
                    <a:pt x="135" y="106"/>
                  </a:lnTo>
                  <a:lnTo>
                    <a:pt x="135" y="100"/>
                  </a:lnTo>
                  <a:lnTo>
                    <a:pt x="133" y="94"/>
                  </a:lnTo>
                  <a:lnTo>
                    <a:pt x="131" y="89"/>
                  </a:lnTo>
                  <a:lnTo>
                    <a:pt x="127" y="84"/>
                  </a:lnTo>
                  <a:lnTo>
                    <a:pt x="52" y="9"/>
                  </a:lnTo>
                  <a:lnTo>
                    <a:pt x="47" y="5"/>
                  </a:lnTo>
                  <a:lnTo>
                    <a:pt x="42" y="3"/>
                  </a:lnTo>
                  <a:lnTo>
                    <a:pt x="36" y="0"/>
                  </a:lnTo>
                  <a:lnTo>
                    <a:pt x="30" y="0"/>
                  </a:lnTo>
                  <a:lnTo>
                    <a:pt x="25" y="0"/>
                  </a:lnTo>
                  <a:lnTo>
                    <a:pt x="19" y="3"/>
                  </a:lnTo>
                  <a:lnTo>
                    <a:pt x="14" y="5"/>
                  </a:lnTo>
                  <a:lnTo>
                    <a:pt x="9" y="9"/>
                  </a:lnTo>
                  <a:lnTo>
                    <a:pt x="6" y="13"/>
                  </a:lnTo>
                  <a:lnTo>
                    <a:pt x="2" y="19"/>
                  </a:lnTo>
                  <a:lnTo>
                    <a:pt x="1" y="25"/>
                  </a:lnTo>
                  <a:lnTo>
                    <a:pt x="0" y="30"/>
                  </a:lnTo>
                  <a:lnTo>
                    <a:pt x="1" y="36"/>
                  </a:lnTo>
                  <a:lnTo>
                    <a:pt x="2" y="41"/>
                  </a:lnTo>
                  <a:lnTo>
                    <a:pt x="6" y="47"/>
                  </a:lnTo>
                  <a:lnTo>
                    <a:pt x="9" y="52"/>
                  </a:lnTo>
                  <a:lnTo>
                    <a:pt x="84"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38"/>
            <p:cNvSpPr>
              <a:spLocks/>
            </p:cNvSpPr>
            <p:nvPr/>
          </p:nvSpPr>
          <p:spPr bwMode="auto">
            <a:xfrm>
              <a:off x="6543675" y="2484438"/>
              <a:ext cx="19050" cy="47625"/>
            </a:xfrm>
            <a:custGeom>
              <a:avLst/>
              <a:gdLst>
                <a:gd name="T0" fmla="*/ 30 w 60"/>
                <a:gd name="T1" fmla="*/ 151 h 151"/>
                <a:gd name="T2" fmla="*/ 37 w 60"/>
                <a:gd name="T3" fmla="*/ 149 h 151"/>
                <a:gd name="T4" fmla="*/ 42 w 60"/>
                <a:gd name="T5" fmla="*/ 148 h 151"/>
                <a:gd name="T6" fmla="*/ 48 w 60"/>
                <a:gd name="T7" fmla="*/ 145 h 151"/>
                <a:gd name="T8" fmla="*/ 52 w 60"/>
                <a:gd name="T9" fmla="*/ 142 h 151"/>
                <a:gd name="T10" fmla="*/ 55 w 60"/>
                <a:gd name="T11" fmla="*/ 138 h 151"/>
                <a:gd name="T12" fmla="*/ 58 w 60"/>
                <a:gd name="T13" fmla="*/ 132 h 151"/>
                <a:gd name="T14" fmla="*/ 60 w 60"/>
                <a:gd name="T15" fmla="*/ 127 h 151"/>
                <a:gd name="T16" fmla="*/ 60 w 60"/>
                <a:gd name="T17" fmla="*/ 120 h 151"/>
                <a:gd name="T18" fmla="*/ 60 w 60"/>
                <a:gd name="T19" fmla="*/ 30 h 151"/>
                <a:gd name="T20" fmla="*/ 60 w 60"/>
                <a:gd name="T21" fmla="*/ 24 h 151"/>
                <a:gd name="T22" fmla="*/ 58 w 60"/>
                <a:gd name="T23" fmla="*/ 19 h 151"/>
                <a:gd name="T24" fmla="*/ 55 w 60"/>
                <a:gd name="T25" fmla="*/ 13 h 151"/>
                <a:gd name="T26" fmla="*/ 52 w 60"/>
                <a:gd name="T27" fmla="*/ 9 h 151"/>
                <a:gd name="T28" fmla="*/ 48 w 60"/>
                <a:gd name="T29" fmla="*/ 6 h 151"/>
                <a:gd name="T30" fmla="*/ 42 w 60"/>
                <a:gd name="T31" fmla="*/ 3 h 151"/>
                <a:gd name="T32" fmla="*/ 37 w 60"/>
                <a:gd name="T33" fmla="*/ 0 h 151"/>
                <a:gd name="T34" fmla="*/ 30 w 60"/>
                <a:gd name="T35" fmla="*/ 0 h 151"/>
                <a:gd name="T36" fmla="*/ 25 w 60"/>
                <a:gd name="T37" fmla="*/ 0 h 151"/>
                <a:gd name="T38" fmla="*/ 19 w 60"/>
                <a:gd name="T39" fmla="*/ 3 h 151"/>
                <a:gd name="T40" fmla="*/ 14 w 60"/>
                <a:gd name="T41" fmla="*/ 6 h 151"/>
                <a:gd name="T42" fmla="*/ 9 w 60"/>
                <a:gd name="T43" fmla="*/ 9 h 151"/>
                <a:gd name="T44" fmla="*/ 6 w 60"/>
                <a:gd name="T45" fmla="*/ 13 h 151"/>
                <a:gd name="T46" fmla="*/ 2 w 60"/>
                <a:gd name="T47" fmla="*/ 19 h 151"/>
                <a:gd name="T48" fmla="*/ 1 w 60"/>
                <a:gd name="T49" fmla="*/ 24 h 151"/>
                <a:gd name="T50" fmla="*/ 0 w 60"/>
                <a:gd name="T51" fmla="*/ 30 h 151"/>
                <a:gd name="T52" fmla="*/ 0 w 60"/>
                <a:gd name="T53" fmla="*/ 120 h 151"/>
                <a:gd name="T54" fmla="*/ 1 w 60"/>
                <a:gd name="T55" fmla="*/ 127 h 151"/>
                <a:gd name="T56" fmla="*/ 2 w 60"/>
                <a:gd name="T57" fmla="*/ 132 h 151"/>
                <a:gd name="T58" fmla="*/ 6 w 60"/>
                <a:gd name="T59" fmla="*/ 138 h 151"/>
                <a:gd name="T60" fmla="*/ 9 w 60"/>
                <a:gd name="T61" fmla="*/ 142 h 151"/>
                <a:gd name="T62" fmla="*/ 14 w 60"/>
                <a:gd name="T63" fmla="*/ 145 h 151"/>
                <a:gd name="T64" fmla="*/ 19 w 60"/>
                <a:gd name="T65" fmla="*/ 148 h 151"/>
                <a:gd name="T66" fmla="*/ 25 w 60"/>
                <a:gd name="T67" fmla="*/ 149 h 151"/>
                <a:gd name="T68" fmla="*/ 30 w 60"/>
                <a:gd name="T69" fmla="*/ 151 h 151"/>
                <a:gd name="T70" fmla="*/ 30 w 60"/>
                <a:gd name="T7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151">
                  <a:moveTo>
                    <a:pt x="30" y="151"/>
                  </a:moveTo>
                  <a:lnTo>
                    <a:pt x="37" y="149"/>
                  </a:lnTo>
                  <a:lnTo>
                    <a:pt x="42" y="148"/>
                  </a:lnTo>
                  <a:lnTo>
                    <a:pt x="48" y="145"/>
                  </a:lnTo>
                  <a:lnTo>
                    <a:pt x="52" y="142"/>
                  </a:lnTo>
                  <a:lnTo>
                    <a:pt x="55" y="138"/>
                  </a:lnTo>
                  <a:lnTo>
                    <a:pt x="58" y="132"/>
                  </a:lnTo>
                  <a:lnTo>
                    <a:pt x="60" y="127"/>
                  </a:lnTo>
                  <a:lnTo>
                    <a:pt x="60" y="120"/>
                  </a:lnTo>
                  <a:lnTo>
                    <a:pt x="60" y="30"/>
                  </a:lnTo>
                  <a:lnTo>
                    <a:pt x="60" y="24"/>
                  </a:lnTo>
                  <a:lnTo>
                    <a:pt x="58" y="19"/>
                  </a:lnTo>
                  <a:lnTo>
                    <a:pt x="55" y="13"/>
                  </a:lnTo>
                  <a:lnTo>
                    <a:pt x="52" y="9"/>
                  </a:lnTo>
                  <a:lnTo>
                    <a:pt x="48" y="6"/>
                  </a:lnTo>
                  <a:lnTo>
                    <a:pt x="42" y="3"/>
                  </a:lnTo>
                  <a:lnTo>
                    <a:pt x="37" y="0"/>
                  </a:lnTo>
                  <a:lnTo>
                    <a:pt x="30" y="0"/>
                  </a:lnTo>
                  <a:lnTo>
                    <a:pt x="25" y="0"/>
                  </a:lnTo>
                  <a:lnTo>
                    <a:pt x="19" y="3"/>
                  </a:lnTo>
                  <a:lnTo>
                    <a:pt x="14" y="6"/>
                  </a:lnTo>
                  <a:lnTo>
                    <a:pt x="9" y="9"/>
                  </a:lnTo>
                  <a:lnTo>
                    <a:pt x="6" y="13"/>
                  </a:lnTo>
                  <a:lnTo>
                    <a:pt x="2" y="19"/>
                  </a:lnTo>
                  <a:lnTo>
                    <a:pt x="1" y="24"/>
                  </a:lnTo>
                  <a:lnTo>
                    <a:pt x="0" y="30"/>
                  </a:lnTo>
                  <a:lnTo>
                    <a:pt x="0" y="120"/>
                  </a:lnTo>
                  <a:lnTo>
                    <a:pt x="1" y="127"/>
                  </a:lnTo>
                  <a:lnTo>
                    <a:pt x="2" y="132"/>
                  </a:lnTo>
                  <a:lnTo>
                    <a:pt x="6" y="138"/>
                  </a:lnTo>
                  <a:lnTo>
                    <a:pt x="9" y="142"/>
                  </a:lnTo>
                  <a:lnTo>
                    <a:pt x="14" y="145"/>
                  </a:lnTo>
                  <a:lnTo>
                    <a:pt x="19" y="148"/>
                  </a:lnTo>
                  <a:lnTo>
                    <a:pt x="25" y="149"/>
                  </a:lnTo>
                  <a:lnTo>
                    <a:pt x="30" y="151"/>
                  </a:lnTo>
                  <a:lnTo>
                    <a:pt x="3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39"/>
            <p:cNvSpPr>
              <a:spLocks/>
            </p:cNvSpPr>
            <p:nvPr/>
          </p:nvSpPr>
          <p:spPr bwMode="auto">
            <a:xfrm>
              <a:off x="6467475" y="2555875"/>
              <a:ext cx="47625" cy="19050"/>
            </a:xfrm>
            <a:custGeom>
              <a:avLst/>
              <a:gdLst>
                <a:gd name="T0" fmla="*/ 30 w 150"/>
                <a:gd name="T1" fmla="*/ 60 h 60"/>
                <a:gd name="T2" fmla="*/ 120 w 150"/>
                <a:gd name="T3" fmla="*/ 60 h 60"/>
                <a:gd name="T4" fmla="*/ 127 w 150"/>
                <a:gd name="T5" fmla="*/ 59 h 60"/>
                <a:gd name="T6" fmla="*/ 132 w 150"/>
                <a:gd name="T7" fmla="*/ 57 h 60"/>
                <a:gd name="T8" fmla="*/ 137 w 150"/>
                <a:gd name="T9" fmla="*/ 54 h 60"/>
                <a:gd name="T10" fmla="*/ 142 w 150"/>
                <a:gd name="T11" fmla="*/ 51 h 60"/>
                <a:gd name="T12" fmla="*/ 145 w 150"/>
                <a:gd name="T13" fmla="*/ 47 h 60"/>
                <a:gd name="T14" fmla="*/ 148 w 150"/>
                <a:gd name="T15" fmla="*/ 41 h 60"/>
                <a:gd name="T16" fmla="*/ 150 w 150"/>
                <a:gd name="T17" fmla="*/ 36 h 60"/>
                <a:gd name="T18" fmla="*/ 150 w 150"/>
                <a:gd name="T19" fmla="*/ 30 h 60"/>
                <a:gd name="T20" fmla="*/ 150 w 150"/>
                <a:gd name="T21" fmla="*/ 23 h 60"/>
                <a:gd name="T22" fmla="*/ 148 w 150"/>
                <a:gd name="T23" fmla="*/ 18 h 60"/>
                <a:gd name="T24" fmla="*/ 145 w 150"/>
                <a:gd name="T25" fmla="*/ 12 h 60"/>
                <a:gd name="T26" fmla="*/ 142 w 150"/>
                <a:gd name="T27" fmla="*/ 8 h 60"/>
                <a:gd name="T28" fmla="*/ 137 w 150"/>
                <a:gd name="T29" fmla="*/ 5 h 60"/>
                <a:gd name="T30" fmla="*/ 132 w 150"/>
                <a:gd name="T31" fmla="*/ 2 h 60"/>
                <a:gd name="T32" fmla="*/ 127 w 150"/>
                <a:gd name="T33" fmla="*/ 1 h 60"/>
                <a:gd name="T34" fmla="*/ 120 w 150"/>
                <a:gd name="T35" fmla="*/ 0 h 60"/>
                <a:gd name="T36" fmla="*/ 30 w 150"/>
                <a:gd name="T37" fmla="*/ 0 h 60"/>
                <a:gd name="T38" fmla="*/ 24 w 150"/>
                <a:gd name="T39" fmla="*/ 1 h 60"/>
                <a:gd name="T40" fmla="*/ 18 w 150"/>
                <a:gd name="T41" fmla="*/ 2 h 60"/>
                <a:gd name="T42" fmla="*/ 13 w 150"/>
                <a:gd name="T43" fmla="*/ 5 h 60"/>
                <a:gd name="T44" fmla="*/ 9 w 150"/>
                <a:gd name="T45" fmla="*/ 8 h 60"/>
                <a:gd name="T46" fmla="*/ 5 w 150"/>
                <a:gd name="T47" fmla="*/ 12 h 60"/>
                <a:gd name="T48" fmla="*/ 2 w 150"/>
                <a:gd name="T49" fmla="*/ 18 h 60"/>
                <a:gd name="T50" fmla="*/ 1 w 150"/>
                <a:gd name="T51" fmla="*/ 23 h 60"/>
                <a:gd name="T52" fmla="*/ 0 w 150"/>
                <a:gd name="T53" fmla="*/ 30 h 60"/>
                <a:gd name="T54" fmla="*/ 1 w 150"/>
                <a:gd name="T55" fmla="*/ 36 h 60"/>
                <a:gd name="T56" fmla="*/ 2 w 150"/>
                <a:gd name="T57" fmla="*/ 41 h 60"/>
                <a:gd name="T58" fmla="*/ 5 w 150"/>
                <a:gd name="T59" fmla="*/ 47 h 60"/>
                <a:gd name="T60" fmla="*/ 9 w 150"/>
                <a:gd name="T61" fmla="*/ 51 h 60"/>
                <a:gd name="T62" fmla="*/ 13 w 150"/>
                <a:gd name="T63" fmla="*/ 54 h 60"/>
                <a:gd name="T64" fmla="*/ 18 w 150"/>
                <a:gd name="T65" fmla="*/ 57 h 60"/>
                <a:gd name="T66" fmla="*/ 24 w 150"/>
                <a:gd name="T67" fmla="*/ 59 h 60"/>
                <a:gd name="T68" fmla="*/ 30 w 150"/>
                <a:gd name="T69" fmla="*/ 60 h 60"/>
                <a:gd name="T70" fmla="*/ 30 w 150"/>
                <a:gd name="T7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60">
                  <a:moveTo>
                    <a:pt x="30" y="60"/>
                  </a:moveTo>
                  <a:lnTo>
                    <a:pt x="120" y="60"/>
                  </a:lnTo>
                  <a:lnTo>
                    <a:pt x="127" y="59"/>
                  </a:lnTo>
                  <a:lnTo>
                    <a:pt x="132" y="57"/>
                  </a:lnTo>
                  <a:lnTo>
                    <a:pt x="137" y="54"/>
                  </a:lnTo>
                  <a:lnTo>
                    <a:pt x="142" y="51"/>
                  </a:lnTo>
                  <a:lnTo>
                    <a:pt x="145" y="47"/>
                  </a:lnTo>
                  <a:lnTo>
                    <a:pt x="148" y="41"/>
                  </a:lnTo>
                  <a:lnTo>
                    <a:pt x="150" y="36"/>
                  </a:lnTo>
                  <a:lnTo>
                    <a:pt x="150" y="30"/>
                  </a:lnTo>
                  <a:lnTo>
                    <a:pt x="150" y="23"/>
                  </a:lnTo>
                  <a:lnTo>
                    <a:pt x="148" y="18"/>
                  </a:lnTo>
                  <a:lnTo>
                    <a:pt x="145" y="12"/>
                  </a:lnTo>
                  <a:lnTo>
                    <a:pt x="142" y="8"/>
                  </a:lnTo>
                  <a:lnTo>
                    <a:pt x="137" y="5"/>
                  </a:lnTo>
                  <a:lnTo>
                    <a:pt x="132" y="2"/>
                  </a:lnTo>
                  <a:lnTo>
                    <a:pt x="127" y="1"/>
                  </a:lnTo>
                  <a:lnTo>
                    <a:pt x="120" y="0"/>
                  </a:lnTo>
                  <a:lnTo>
                    <a:pt x="30" y="0"/>
                  </a:lnTo>
                  <a:lnTo>
                    <a:pt x="24" y="1"/>
                  </a:lnTo>
                  <a:lnTo>
                    <a:pt x="18" y="2"/>
                  </a:lnTo>
                  <a:lnTo>
                    <a:pt x="13" y="5"/>
                  </a:lnTo>
                  <a:lnTo>
                    <a:pt x="9" y="8"/>
                  </a:lnTo>
                  <a:lnTo>
                    <a:pt x="5" y="12"/>
                  </a:lnTo>
                  <a:lnTo>
                    <a:pt x="2" y="18"/>
                  </a:lnTo>
                  <a:lnTo>
                    <a:pt x="1" y="23"/>
                  </a:lnTo>
                  <a:lnTo>
                    <a:pt x="0" y="30"/>
                  </a:lnTo>
                  <a:lnTo>
                    <a:pt x="1" y="36"/>
                  </a:lnTo>
                  <a:lnTo>
                    <a:pt x="2" y="41"/>
                  </a:lnTo>
                  <a:lnTo>
                    <a:pt x="5" y="47"/>
                  </a:lnTo>
                  <a:lnTo>
                    <a:pt x="9" y="51"/>
                  </a:lnTo>
                  <a:lnTo>
                    <a:pt x="13" y="54"/>
                  </a:lnTo>
                  <a:lnTo>
                    <a:pt x="18" y="57"/>
                  </a:lnTo>
                  <a:lnTo>
                    <a:pt x="24" y="59"/>
                  </a:lnTo>
                  <a:lnTo>
                    <a:pt x="30" y="60"/>
                  </a:lnTo>
                  <a:lnTo>
                    <a:pt x="3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840"/>
            <p:cNvSpPr>
              <a:spLocks/>
            </p:cNvSpPr>
            <p:nvPr/>
          </p:nvSpPr>
          <p:spPr bwMode="auto">
            <a:xfrm>
              <a:off x="6443663" y="2622550"/>
              <a:ext cx="142875" cy="142875"/>
            </a:xfrm>
            <a:custGeom>
              <a:avLst/>
              <a:gdLst>
                <a:gd name="T0" fmla="*/ 279 w 450"/>
                <a:gd name="T1" fmla="*/ 355 h 451"/>
                <a:gd name="T2" fmla="*/ 261 w 450"/>
                <a:gd name="T3" fmla="*/ 370 h 451"/>
                <a:gd name="T4" fmla="*/ 241 w 450"/>
                <a:gd name="T5" fmla="*/ 381 h 451"/>
                <a:gd name="T6" fmla="*/ 222 w 450"/>
                <a:gd name="T7" fmla="*/ 388 h 451"/>
                <a:gd name="T8" fmla="*/ 203 w 450"/>
                <a:gd name="T9" fmla="*/ 391 h 451"/>
                <a:gd name="T10" fmla="*/ 183 w 450"/>
                <a:gd name="T11" fmla="*/ 388 h 451"/>
                <a:gd name="T12" fmla="*/ 164 w 450"/>
                <a:gd name="T13" fmla="*/ 381 h 451"/>
                <a:gd name="T14" fmla="*/ 145 w 450"/>
                <a:gd name="T15" fmla="*/ 370 h 451"/>
                <a:gd name="T16" fmla="*/ 127 w 450"/>
                <a:gd name="T17" fmla="*/ 355 h 451"/>
                <a:gd name="T18" fmla="*/ 88 w 450"/>
                <a:gd name="T19" fmla="*/ 315 h 451"/>
                <a:gd name="T20" fmla="*/ 74 w 450"/>
                <a:gd name="T21" fmla="*/ 296 h 451"/>
                <a:gd name="T22" fmla="*/ 65 w 450"/>
                <a:gd name="T23" fmla="*/ 277 h 451"/>
                <a:gd name="T24" fmla="*/ 60 w 450"/>
                <a:gd name="T25" fmla="*/ 257 h 451"/>
                <a:gd name="T26" fmla="*/ 60 w 450"/>
                <a:gd name="T27" fmla="*/ 238 h 451"/>
                <a:gd name="T28" fmla="*/ 65 w 450"/>
                <a:gd name="T29" fmla="*/ 218 h 451"/>
                <a:gd name="T30" fmla="*/ 74 w 450"/>
                <a:gd name="T31" fmla="*/ 199 h 451"/>
                <a:gd name="T32" fmla="*/ 88 w 450"/>
                <a:gd name="T33" fmla="*/ 181 h 451"/>
                <a:gd name="T34" fmla="*/ 217 w 450"/>
                <a:gd name="T35" fmla="*/ 51 h 451"/>
                <a:gd name="T36" fmla="*/ 223 w 450"/>
                <a:gd name="T37" fmla="*/ 42 h 451"/>
                <a:gd name="T38" fmla="*/ 225 w 450"/>
                <a:gd name="T39" fmla="*/ 30 h 451"/>
                <a:gd name="T40" fmla="*/ 223 w 450"/>
                <a:gd name="T41" fmla="*/ 19 h 451"/>
                <a:gd name="T42" fmla="*/ 217 w 450"/>
                <a:gd name="T43" fmla="*/ 8 h 451"/>
                <a:gd name="T44" fmla="*/ 207 w 450"/>
                <a:gd name="T45" fmla="*/ 2 h 451"/>
                <a:gd name="T46" fmla="*/ 195 w 450"/>
                <a:gd name="T47" fmla="*/ 0 h 451"/>
                <a:gd name="T48" fmla="*/ 184 w 450"/>
                <a:gd name="T49" fmla="*/ 2 h 451"/>
                <a:gd name="T50" fmla="*/ 174 w 450"/>
                <a:gd name="T51" fmla="*/ 8 h 451"/>
                <a:gd name="T52" fmla="*/ 41 w 450"/>
                <a:gd name="T53" fmla="*/ 142 h 451"/>
                <a:gd name="T54" fmla="*/ 20 w 450"/>
                <a:gd name="T55" fmla="*/ 171 h 451"/>
                <a:gd name="T56" fmla="*/ 8 w 450"/>
                <a:gd name="T57" fmla="*/ 201 h 451"/>
                <a:gd name="T58" fmla="*/ 1 w 450"/>
                <a:gd name="T59" fmla="*/ 232 h 451"/>
                <a:gd name="T60" fmla="*/ 1 w 450"/>
                <a:gd name="T61" fmla="*/ 263 h 451"/>
                <a:gd name="T62" fmla="*/ 8 w 450"/>
                <a:gd name="T63" fmla="*/ 294 h 451"/>
                <a:gd name="T64" fmla="*/ 20 w 450"/>
                <a:gd name="T65" fmla="*/ 324 h 451"/>
                <a:gd name="T66" fmla="*/ 41 w 450"/>
                <a:gd name="T67" fmla="*/ 352 h 451"/>
                <a:gd name="T68" fmla="*/ 84 w 450"/>
                <a:gd name="T69" fmla="*/ 396 h 451"/>
                <a:gd name="T70" fmla="*/ 112 w 450"/>
                <a:gd name="T71" fmla="*/ 420 h 451"/>
                <a:gd name="T72" fmla="*/ 142 w 450"/>
                <a:gd name="T73" fmla="*/ 437 h 451"/>
                <a:gd name="T74" fmla="*/ 172 w 450"/>
                <a:gd name="T75" fmla="*/ 448 h 451"/>
                <a:gd name="T76" fmla="*/ 203 w 450"/>
                <a:gd name="T77" fmla="*/ 451 h 451"/>
                <a:gd name="T78" fmla="*/ 234 w 450"/>
                <a:gd name="T79" fmla="*/ 448 h 451"/>
                <a:gd name="T80" fmla="*/ 264 w 450"/>
                <a:gd name="T81" fmla="*/ 437 h 451"/>
                <a:gd name="T82" fmla="*/ 294 w 450"/>
                <a:gd name="T83" fmla="*/ 420 h 451"/>
                <a:gd name="T84" fmla="*/ 322 w 450"/>
                <a:gd name="T85" fmla="*/ 396 h 451"/>
                <a:gd name="T86" fmla="*/ 446 w 450"/>
                <a:gd name="T87" fmla="*/ 272 h 451"/>
                <a:gd name="T88" fmla="*/ 450 w 450"/>
                <a:gd name="T89" fmla="*/ 261 h 451"/>
                <a:gd name="T90" fmla="*/ 450 w 450"/>
                <a:gd name="T91" fmla="*/ 250 h 451"/>
                <a:gd name="T92" fmla="*/ 446 w 450"/>
                <a:gd name="T93" fmla="*/ 239 h 451"/>
                <a:gd name="T94" fmla="*/ 438 w 450"/>
                <a:gd name="T95" fmla="*/ 230 h 451"/>
                <a:gd name="T96" fmla="*/ 427 w 450"/>
                <a:gd name="T97" fmla="*/ 226 h 451"/>
                <a:gd name="T98" fmla="*/ 415 w 450"/>
                <a:gd name="T99" fmla="*/ 226 h 451"/>
                <a:gd name="T100" fmla="*/ 404 w 450"/>
                <a:gd name="T101" fmla="*/ 230 h 451"/>
                <a:gd name="T102" fmla="*/ 399 w 450"/>
                <a:gd name="T103" fmla="*/ 23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451">
                  <a:moveTo>
                    <a:pt x="399" y="233"/>
                  </a:moveTo>
                  <a:lnTo>
                    <a:pt x="279" y="355"/>
                  </a:lnTo>
                  <a:lnTo>
                    <a:pt x="270" y="362"/>
                  </a:lnTo>
                  <a:lnTo>
                    <a:pt x="261" y="370"/>
                  </a:lnTo>
                  <a:lnTo>
                    <a:pt x="251" y="376"/>
                  </a:lnTo>
                  <a:lnTo>
                    <a:pt x="241" y="381"/>
                  </a:lnTo>
                  <a:lnTo>
                    <a:pt x="232" y="386"/>
                  </a:lnTo>
                  <a:lnTo>
                    <a:pt x="222" y="388"/>
                  </a:lnTo>
                  <a:lnTo>
                    <a:pt x="212" y="390"/>
                  </a:lnTo>
                  <a:lnTo>
                    <a:pt x="203" y="391"/>
                  </a:lnTo>
                  <a:lnTo>
                    <a:pt x="193" y="390"/>
                  </a:lnTo>
                  <a:lnTo>
                    <a:pt x="183" y="388"/>
                  </a:lnTo>
                  <a:lnTo>
                    <a:pt x="174" y="386"/>
                  </a:lnTo>
                  <a:lnTo>
                    <a:pt x="164" y="381"/>
                  </a:lnTo>
                  <a:lnTo>
                    <a:pt x="154" y="376"/>
                  </a:lnTo>
                  <a:lnTo>
                    <a:pt x="145" y="370"/>
                  </a:lnTo>
                  <a:lnTo>
                    <a:pt x="135" y="363"/>
                  </a:lnTo>
                  <a:lnTo>
                    <a:pt x="127" y="355"/>
                  </a:lnTo>
                  <a:lnTo>
                    <a:pt x="97" y="325"/>
                  </a:lnTo>
                  <a:lnTo>
                    <a:pt x="88" y="315"/>
                  </a:lnTo>
                  <a:lnTo>
                    <a:pt x="80" y="305"/>
                  </a:lnTo>
                  <a:lnTo>
                    <a:pt x="74" y="296"/>
                  </a:lnTo>
                  <a:lnTo>
                    <a:pt x="69" y="287"/>
                  </a:lnTo>
                  <a:lnTo>
                    <a:pt x="65" y="277"/>
                  </a:lnTo>
                  <a:lnTo>
                    <a:pt x="62" y="268"/>
                  </a:lnTo>
                  <a:lnTo>
                    <a:pt x="60" y="257"/>
                  </a:lnTo>
                  <a:lnTo>
                    <a:pt x="60" y="247"/>
                  </a:lnTo>
                  <a:lnTo>
                    <a:pt x="60" y="238"/>
                  </a:lnTo>
                  <a:lnTo>
                    <a:pt x="62" y="228"/>
                  </a:lnTo>
                  <a:lnTo>
                    <a:pt x="65" y="218"/>
                  </a:lnTo>
                  <a:lnTo>
                    <a:pt x="69" y="209"/>
                  </a:lnTo>
                  <a:lnTo>
                    <a:pt x="74" y="199"/>
                  </a:lnTo>
                  <a:lnTo>
                    <a:pt x="80" y="190"/>
                  </a:lnTo>
                  <a:lnTo>
                    <a:pt x="88" y="181"/>
                  </a:lnTo>
                  <a:lnTo>
                    <a:pt x="97" y="171"/>
                  </a:lnTo>
                  <a:lnTo>
                    <a:pt x="217" y="51"/>
                  </a:lnTo>
                  <a:lnTo>
                    <a:pt x="221" y="47"/>
                  </a:lnTo>
                  <a:lnTo>
                    <a:pt x="223" y="42"/>
                  </a:lnTo>
                  <a:lnTo>
                    <a:pt x="225" y="35"/>
                  </a:lnTo>
                  <a:lnTo>
                    <a:pt x="225" y="30"/>
                  </a:lnTo>
                  <a:lnTo>
                    <a:pt x="225" y="24"/>
                  </a:lnTo>
                  <a:lnTo>
                    <a:pt x="223" y="19"/>
                  </a:lnTo>
                  <a:lnTo>
                    <a:pt x="221" y="14"/>
                  </a:lnTo>
                  <a:lnTo>
                    <a:pt x="217" y="8"/>
                  </a:lnTo>
                  <a:lnTo>
                    <a:pt x="212" y="5"/>
                  </a:lnTo>
                  <a:lnTo>
                    <a:pt x="207" y="2"/>
                  </a:lnTo>
                  <a:lnTo>
                    <a:pt x="202" y="1"/>
                  </a:lnTo>
                  <a:lnTo>
                    <a:pt x="195" y="0"/>
                  </a:lnTo>
                  <a:lnTo>
                    <a:pt x="190" y="1"/>
                  </a:lnTo>
                  <a:lnTo>
                    <a:pt x="184" y="2"/>
                  </a:lnTo>
                  <a:lnTo>
                    <a:pt x="179" y="5"/>
                  </a:lnTo>
                  <a:lnTo>
                    <a:pt x="174" y="8"/>
                  </a:lnTo>
                  <a:lnTo>
                    <a:pt x="54" y="128"/>
                  </a:lnTo>
                  <a:lnTo>
                    <a:pt x="41" y="142"/>
                  </a:lnTo>
                  <a:lnTo>
                    <a:pt x="30" y="157"/>
                  </a:lnTo>
                  <a:lnTo>
                    <a:pt x="20" y="171"/>
                  </a:lnTo>
                  <a:lnTo>
                    <a:pt x="13" y="186"/>
                  </a:lnTo>
                  <a:lnTo>
                    <a:pt x="8" y="201"/>
                  </a:lnTo>
                  <a:lnTo>
                    <a:pt x="3" y="216"/>
                  </a:lnTo>
                  <a:lnTo>
                    <a:pt x="1" y="232"/>
                  </a:lnTo>
                  <a:lnTo>
                    <a:pt x="0" y="247"/>
                  </a:lnTo>
                  <a:lnTo>
                    <a:pt x="1" y="263"/>
                  </a:lnTo>
                  <a:lnTo>
                    <a:pt x="3" y="278"/>
                  </a:lnTo>
                  <a:lnTo>
                    <a:pt x="8" y="294"/>
                  </a:lnTo>
                  <a:lnTo>
                    <a:pt x="13" y="310"/>
                  </a:lnTo>
                  <a:lnTo>
                    <a:pt x="20" y="324"/>
                  </a:lnTo>
                  <a:lnTo>
                    <a:pt x="30" y="339"/>
                  </a:lnTo>
                  <a:lnTo>
                    <a:pt x="41" y="352"/>
                  </a:lnTo>
                  <a:lnTo>
                    <a:pt x="54" y="366"/>
                  </a:lnTo>
                  <a:lnTo>
                    <a:pt x="84" y="396"/>
                  </a:lnTo>
                  <a:lnTo>
                    <a:pt x="98" y="409"/>
                  </a:lnTo>
                  <a:lnTo>
                    <a:pt x="112" y="420"/>
                  </a:lnTo>
                  <a:lnTo>
                    <a:pt x="127" y="430"/>
                  </a:lnTo>
                  <a:lnTo>
                    <a:pt x="142" y="437"/>
                  </a:lnTo>
                  <a:lnTo>
                    <a:pt x="157" y="444"/>
                  </a:lnTo>
                  <a:lnTo>
                    <a:pt x="172" y="448"/>
                  </a:lnTo>
                  <a:lnTo>
                    <a:pt x="188" y="450"/>
                  </a:lnTo>
                  <a:lnTo>
                    <a:pt x="203" y="451"/>
                  </a:lnTo>
                  <a:lnTo>
                    <a:pt x="219" y="450"/>
                  </a:lnTo>
                  <a:lnTo>
                    <a:pt x="234" y="448"/>
                  </a:lnTo>
                  <a:lnTo>
                    <a:pt x="249" y="444"/>
                  </a:lnTo>
                  <a:lnTo>
                    <a:pt x="264" y="437"/>
                  </a:lnTo>
                  <a:lnTo>
                    <a:pt x="279" y="430"/>
                  </a:lnTo>
                  <a:lnTo>
                    <a:pt x="294" y="420"/>
                  </a:lnTo>
                  <a:lnTo>
                    <a:pt x="308" y="409"/>
                  </a:lnTo>
                  <a:lnTo>
                    <a:pt x="322" y="396"/>
                  </a:lnTo>
                  <a:lnTo>
                    <a:pt x="442" y="276"/>
                  </a:lnTo>
                  <a:lnTo>
                    <a:pt x="446" y="272"/>
                  </a:lnTo>
                  <a:lnTo>
                    <a:pt x="448" y="267"/>
                  </a:lnTo>
                  <a:lnTo>
                    <a:pt x="450" y="261"/>
                  </a:lnTo>
                  <a:lnTo>
                    <a:pt x="450" y="255"/>
                  </a:lnTo>
                  <a:lnTo>
                    <a:pt x="450" y="250"/>
                  </a:lnTo>
                  <a:lnTo>
                    <a:pt x="448" y="244"/>
                  </a:lnTo>
                  <a:lnTo>
                    <a:pt x="446" y="239"/>
                  </a:lnTo>
                  <a:lnTo>
                    <a:pt x="442" y="235"/>
                  </a:lnTo>
                  <a:lnTo>
                    <a:pt x="438" y="230"/>
                  </a:lnTo>
                  <a:lnTo>
                    <a:pt x="432" y="227"/>
                  </a:lnTo>
                  <a:lnTo>
                    <a:pt x="427" y="226"/>
                  </a:lnTo>
                  <a:lnTo>
                    <a:pt x="420" y="225"/>
                  </a:lnTo>
                  <a:lnTo>
                    <a:pt x="415" y="226"/>
                  </a:lnTo>
                  <a:lnTo>
                    <a:pt x="410" y="227"/>
                  </a:lnTo>
                  <a:lnTo>
                    <a:pt x="404" y="230"/>
                  </a:lnTo>
                  <a:lnTo>
                    <a:pt x="399" y="235"/>
                  </a:lnTo>
                  <a:lnTo>
                    <a:pt x="39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841"/>
            <p:cNvSpPr>
              <a:spLocks/>
            </p:cNvSpPr>
            <p:nvPr/>
          </p:nvSpPr>
          <p:spPr bwMode="auto">
            <a:xfrm>
              <a:off x="6615113" y="2555875"/>
              <a:ext cx="114300" cy="133350"/>
            </a:xfrm>
            <a:custGeom>
              <a:avLst/>
              <a:gdLst>
                <a:gd name="T0" fmla="*/ 30 w 361"/>
                <a:gd name="T1" fmla="*/ 0 h 420"/>
                <a:gd name="T2" fmla="*/ 19 w 361"/>
                <a:gd name="T3" fmla="*/ 2 h 420"/>
                <a:gd name="T4" fmla="*/ 9 w 361"/>
                <a:gd name="T5" fmla="*/ 8 h 420"/>
                <a:gd name="T6" fmla="*/ 3 w 361"/>
                <a:gd name="T7" fmla="*/ 18 h 420"/>
                <a:gd name="T8" fmla="*/ 0 w 361"/>
                <a:gd name="T9" fmla="*/ 30 h 420"/>
                <a:gd name="T10" fmla="*/ 3 w 361"/>
                <a:gd name="T11" fmla="*/ 41 h 420"/>
                <a:gd name="T12" fmla="*/ 9 w 361"/>
                <a:gd name="T13" fmla="*/ 51 h 420"/>
                <a:gd name="T14" fmla="*/ 19 w 361"/>
                <a:gd name="T15" fmla="*/ 57 h 420"/>
                <a:gd name="T16" fmla="*/ 30 w 361"/>
                <a:gd name="T17" fmla="*/ 60 h 420"/>
                <a:gd name="T18" fmla="*/ 205 w 361"/>
                <a:gd name="T19" fmla="*/ 61 h 420"/>
                <a:gd name="T20" fmla="*/ 225 w 361"/>
                <a:gd name="T21" fmla="*/ 65 h 420"/>
                <a:gd name="T22" fmla="*/ 243 w 361"/>
                <a:gd name="T23" fmla="*/ 75 h 420"/>
                <a:gd name="T24" fmla="*/ 260 w 361"/>
                <a:gd name="T25" fmla="*/ 89 h 420"/>
                <a:gd name="T26" fmla="*/ 275 w 361"/>
                <a:gd name="T27" fmla="*/ 106 h 420"/>
                <a:gd name="T28" fmla="*/ 287 w 361"/>
                <a:gd name="T29" fmla="*/ 125 h 420"/>
                <a:gd name="T30" fmla="*/ 296 w 361"/>
                <a:gd name="T31" fmla="*/ 145 h 420"/>
                <a:gd name="T32" fmla="*/ 300 w 361"/>
                <a:gd name="T33" fmla="*/ 168 h 420"/>
                <a:gd name="T34" fmla="*/ 301 w 361"/>
                <a:gd name="T35" fmla="*/ 255 h 420"/>
                <a:gd name="T36" fmla="*/ 299 w 361"/>
                <a:gd name="T37" fmla="*/ 275 h 420"/>
                <a:gd name="T38" fmla="*/ 292 w 361"/>
                <a:gd name="T39" fmla="*/ 295 h 420"/>
                <a:gd name="T40" fmla="*/ 282 w 361"/>
                <a:gd name="T41" fmla="*/ 313 h 420"/>
                <a:gd name="T42" fmla="*/ 269 w 361"/>
                <a:gd name="T43" fmla="*/ 329 h 420"/>
                <a:gd name="T44" fmla="*/ 254 w 361"/>
                <a:gd name="T45" fmla="*/ 342 h 420"/>
                <a:gd name="T46" fmla="*/ 236 w 361"/>
                <a:gd name="T47" fmla="*/ 351 h 420"/>
                <a:gd name="T48" fmla="*/ 216 w 361"/>
                <a:gd name="T49" fmla="*/ 358 h 420"/>
                <a:gd name="T50" fmla="*/ 196 w 361"/>
                <a:gd name="T51" fmla="*/ 360 h 420"/>
                <a:gd name="T52" fmla="*/ 24 w 361"/>
                <a:gd name="T53" fmla="*/ 361 h 420"/>
                <a:gd name="T54" fmla="*/ 13 w 361"/>
                <a:gd name="T55" fmla="*/ 365 h 420"/>
                <a:gd name="T56" fmla="*/ 5 w 361"/>
                <a:gd name="T57" fmla="*/ 374 h 420"/>
                <a:gd name="T58" fmla="*/ 1 w 361"/>
                <a:gd name="T59" fmla="*/ 384 h 420"/>
                <a:gd name="T60" fmla="*/ 1 w 361"/>
                <a:gd name="T61" fmla="*/ 396 h 420"/>
                <a:gd name="T62" fmla="*/ 5 w 361"/>
                <a:gd name="T63" fmla="*/ 407 h 420"/>
                <a:gd name="T64" fmla="*/ 13 w 361"/>
                <a:gd name="T65" fmla="*/ 416 h 420"/>
                <a:gd name="T66" fmla="*/ 24 w 361"/>
                <a:gd name="T67" fmla="*/ 420 h 420"/>
                <a:gd name="T68" fmla="*/ 196 w 361"/>
                <a:gd name="T69" fmla="*/ 420 h 420"/>
                <a:gd name="T70" fmla="*/ 228 w 361"/>
                <a:gd name="T71" fmla="*/ 417 h 420"/>
                <a:gd name="T72" fmla="*/ 259 w 361"/>
                <a:gd name="T73" fmla="*/ 407 h 420"/>
                <a:gd name="T74" fmla="*/ 287 w 361"/>
                <a:gd name="T75" fmla="*/ 392 h 420"/>
                <a:gd name="T76" fmla="*/ 312 w 361"/>
                <a:gd name="T77" fmla="*/ 372 h 420"/>
                <a:gd name="T78" fmla="*/ 332 w 361"/>
                <a:gd name="T79" fmla="*/ 347 h 420"/>
                <a:gd name="T80" fmla="*/ 347 w 361"/>
                <a:gd name="T81" fmla="*/ 319 h 420"/>
                <a:gd name="T82" fmla="*/ 357 w 361"/>
                <a:gd name="T83" fmla="*/ 288 h 420"/>
                <a:gd name="T84" fmla="*/ 361 w 361"/>
                <a:gd name="T85" fmla="*/ 255 h 420"/>
                <a:gd name="T86" fmla="*/ 360 w 361"/>
                <a:gd name="T87" fmla="*/ 163 h 420"/>
                <a:gd name="T88" fmla="*/ 353 w 361"/>
                <a:gd name="T89" fmla="*/ 130 h 420"/>
                <a:gd name="T90" fmla="*/ 342 w 361"/>
                <a:gd name="T91" fmla="*/ 99 h 420"/>
                <a:gd name="T92" fmla="*/ 323 w 361"/>
                <a:gd name="T93" fmla="*/ 70 h 420"/>
                <a:gd name="T94" fmla="*/ 302 w 361"/>
                <a:gd name="T95" fmla="*/ 45 h 420"/>
                <a:gd name="T96" fmla="*/ 275 w 361"/>
                <a:gd name="T97" fmla="*/ 24 h 420"/>
                <a:gd name="T98" fmla="*/ 246 w 361"/>
                <a:gd name="T99" fmla="*/ 9 h 420"/>
                <a:gd name="T100" fmla="*/ 213 w 361"/>
                <a:gd name="T10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420">
                  <a:moveTo>
                    <a:pt x="196" y="0"/>
                  </a:moveTo>
                  <a:lnTo>
                    <a:pt x="30" y="0"/>
                  </a:lnTo>
                  <a:lnTo>
                    <a:pt x="24" y="1"/>
                  </a:lnTo>
                  <a:lnTo>
                    <a:pt x="19" y="2"/>
                  </a:lnTo>
                  <a:lnTo>
                    <a:pt x="13" y="5"/>
                  </a:lnTo>
                  <a:lnTo>
                    <a:pt x="9" y="8"/>
                  </a:lnTo>
                  <a:lnTo>
                    <a:pt x="5" y="12"/>
                  </a:lnTo>
                  <a:lnTo>
                    <a:pt x="3" y="18"/>
                  </a:lnTo>
                  <a:lnTo>
                    <a:pt x="1" y="23"/>
                  </a:lnTo>
                  <a:lnTo>
                    <a:pt x="0" y="30"/>
                  </a:lnTo>
                  <a:lnTo>
                    <a:pt x="1" y="36"/>
                  </a:lnTo>
                  <a:lnTo>
                    <a:pt x="3" y="41"/>
                  </a:lnTo>
                  <a:lnTo>
                    <a:pt x="5" y="47"/>
                  </a:lnTo>
                  <a:lnTo>
                    <a:pt x="9" y="51"/>
                  </a:lnTo>
                  <a:lnTo>
                    <a:pt x="13" y="54"/>
                  </a:lnTo>
                  <a:lnTo>
                    <a:pt x="19" y="57"/>
                  </a:lnTo>
                  <a:lnTo>
                    <a:pt x="24" y="59"/>
                  </a:lnTo>
                  <a:lnTo>
                    <a:pt x="30" y="60"/>
                  </a:lnTo>
                  <a:lnTo>
                    <a:pt x="196" y="60"/>
                  </a:lnTo>
                  <a:lnTo>
                    <a:pt x="205" y="61"/>
                  </a:lnTo>
                  <a:lnTo>
                    <a:pt x="215" y="62"/>
                  </a:lnTo>
                  <a:lnTo>
                    <a:pt x="225" y="65"/>
                  </a:lnTo>
                  <a:lnTo>
                    <a:pt x="234" y="69"/>
                  </a:lnTo>
                  <a:lnTo>
                    <a:pt x="243" y="75"/>
                  </a:lnTo>
                  <a:lnTo>
                    <a:pt x="252" y="81"/>
                  </a:lnTo>
                  <a:lnTo>
                    <a:pt x="260" y="89"/>
                  </a:lnTo>
                  <a:lnTo>
                    <a:pt x="268" y="97"/>
                  </a:lnTo>
                  <a:lnTo>
                    <a:pt x="275" y="106"/>
                  </a:lnTo>
                  <a:lnTo>
                    <a:pt x="282" y="114"/>
                  </a:lnTo>
                  <a:lnTo>
                    <a:pt x="287" y="125"/>
                  </a:lnTo>
                  <a:lnTo>
                    <a:pt x="291" y="135"/>
                  </a:lnTo>
                  <a:lnTo>
                    <a:pt x="296" y="145"/>
                  </a:lnTo>
                  <a:lnTo>
                    <a:pt x="298" y="156"/>
                  </a:lnTo>
                  <a:lnTo>
                    <a:pt x="300" y="168"/>
                  </a:lnTo>
                  <a:lnTo>
                    <a:pt x="301" y="179"/>
                  </a:lnTo>
                  <a:lnTo>
                    <a:pt x="301" y="255"/>
                  </a:lnTo>
                  <a:lnTo>
                    <a:pt x="300" y="265"/>
                  </a:lnTo>
                  <a:lnTo>
                    <a:pt x="299" y="275"/>
                  </a:lnTo>
                  <a:lnTo>
                    <a:pt x="296" y="286"/>
                  </a:lnTo>
                  <a:lnTo>
                    <a:pt x="292" y="295"/>
                  </a:lnTo>
                  <a:lnTo>
                    <a:pt x="287" y="304"/>
                  </a:lnTo>
                  <a:lnTo>
                    <a:pt x="282" y="313"/>
                  </a:lnTo>
                  <a:lnTo>
                    <a:pt x="276" y="321"/>
                  </a:lnTo>
                  <a:lnTo>
                    <a:pt x="269" y="329"/>
                  </a:lnTo>
                  <a:lnTo>
                    <a:pt x="261" y="335"/>
                  </a:lnTo>
                  <a:lnTo>
                    <a:pt x="254" y="342"/>
                  </a:lnTo>
                  <a:lnTo>
                    <a:pt x="244" y="347"/>
                  </a:lnTo>
                  <a:lnTo>
                    <a:pt x="236" y="351"/>
                  </a:lnTo>
                  <a:lnTo>
                    <a:pt x="226" y="356"/>
                  </a:lnTo>
                  <a:lnTo>
                    <a:pt x="216" y="358"/>
                  </a:lnTo>
                  <a:lnTo>
                    <a:pt x="205" y="360"/>
                  </a:lnTo>
                  <a:lnTo>
                    <a:pt x="196" y="360"/>
                  </a:lnTo>
                  <a:lnTo>
                    <a:pt x="30" y="360"/>
                  </a:lnTo>
                  <a:lnTo>
                    <a:pt x="24" y="361"/>
                  </a:lnTo>
                  <a:lnTo>
                    <a:pt x="19" y="362"/>
                  </a:lnTo>
                  <a:lnTo>
                    <a:pt x="13" y="365"/>
                  </a:lnTo>
                  <a:lnTo>
                    <a:pt x="9" y="368"/>
                  </a:lnTo>
                  <a:lnTo>
                    <a:pt x="5" y="374"/>
                  </a:lnTo>
                  <a:lnTo>
                    <a:pt x="3" y="378"/>
                  </a:lnTo>
                  <a:lnTo>
                    <a:pt x="1" y="384"/>
                  </a:lnTo>
                  <a:lnTo>
                    <a:pt x="0" y="390"/>
                  </a:lnTo>
                  <a:lnTo>
                    <a:pt x="1" y="396"/>
                  </a:lnTo>
                  <a:lnTo>
                    <a:pt x="3" y="402"/>
                  </a:lnTo>
                  <a:lnTo>
                    <a:pt x="5" y="407"/>
                  </a:lnTo>
                  <a:lnTo>
                    <a:pt x="9" y="411"/>
                  </a:lnTo>
                  <a:lnTo>
                    <a:pt x="13" y="416"/>
                  </a:lnTo>
                  <a:lnTo>
                    <a:pt x="19" y="418"/>
                  </a:lnTo>
                  <a:lnTo>
                    <a:pt x="24" y="420"/>
                  </a:lnTo>
                  <a:lnTo>
                    <a:pt x="30" y="420"/>
                  </a:lnTo>
                  <a:lnTo>
                    <a:pt x="196" y="420"/>
                  </a:lnTo>
                  <a:lnTo>
                    <a:pt x="212" y="419"/>
                  </a:lnTo>
                  <a:lnTo>
                    <a:pt x="228" y="417"/>
                  </a:lnTo>
                  <a:lnTo>
                    <a:pt x="244" y="412"/>
                  </a:lnTo>
                  <a:lnTo>
                    <a:pt x="259" y="407"/>
                  </a:lnTo>
                  <a:lnTo>
                    <a:pt x="273" y="400"/>
                  </a:lnTo>
                  <a:lnTo>
                    <a:pt x="287" y="392"/>
                  </a:lnTo>
                  <a:lnTo>
                    <a:pt x="300" y="382"/>
                  </a:lnTo>
                  <a:lnTo>
                    <a:pt x="312" y="372"/>
                  </a:lnTo>
                  <a:lnTo>
                    <a:pt x="322" y="360"/>
                  </a:lnTo>
                  <a:lnTo>
                    <a:pt x="332" y="347"/>
                  </a:lnTo>
                  <a:lnTo>
                    <a:pt x="341" y="333"/>
                  </a:lnTo>
                  <a:lnTo>
                    <a:pt x="347" y="319"/>
                  </a:lnTo>
                  <a:lnTo>
                    <a:pt x="353" y="303"/>
                  </a:lnTo>
                  <a:lnTo>
                    <a:pt x="357" y="288"/>
                  </a:lnTo>
                  <a:lnTo>
                    <a:pt x="360" y="272"/>
                  </a:lnTo>
                  <a:lnTo>
                    <a:pt x="361" y="255"/>
                  </a:lnTo>
                  <a:lnTo>
                    <a:pt x="361" y="179"/>
                  </a:lnTo>
                  <a:lnTo>
                    <a:pt x="360" y="163"/>
                  </a:lnTo>
                  <a:lnTo>
                    <a:pt x="358" y="146"/>
                  </a:lnTo>
                  <a:lnTo>
                    <a:pt x="353" y="130"/>
                  </a:lnTo>
                  <a:lnTo>
                    <a:pt x="348" y="115"/>
                  </a:lnTo>
                  <a:lnTo>
                    <a:pt x="342" y="99"/>
                  </a:lnTo>
                  <a:lnTo>
                    <a:pt x="333" y="85"/>
                  </a:lnTo>
                  <a:lnTo>
                    <a:pt x="323" y="70"/>
                  </a:lnTo>
                  <a:lnTo>
                    <a:pt x="314" y="57"/>
                  </a:lnTo>
                  <a:lnTo>
                    <a:pt x="302" y="45"/>
                  </a:lnTo>
                  <a:lnTo>
                    <a:pt x="289" y="34"/>
                  </a:lnTo>
                  <a:lnTo>
                    <a:pt x="275" y="24"/>
                  </a:lnTo>
                  <a:lnTo>
                    <a:pt x="261" y="16"/>
                  </a:lnTo>
                  <a:lnTo>
                    <a:pt x="246" y="9"/>
                  </a:lnTo>
                  <a:lnTo>
                    <a:pt x="229" y="4"/>
                  </a:lnTo>
                  <a:lnTo>
                    <a:pt x="213"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7312252" y="1805150"/>
            <a:ext cx="320632" cy="297478"/>
            <a:chOff x="9879013" y="2500313"/>
            <a:chExt cx="285750" cy="265113"/>
          </a:xfrm>
          <a:solidFill>
            <a:srgbClr val="F05A21"/>
          </a:solidFill>
          <a:effectLst/>
        </p:grpSpPr>
        <p:sp>
          <p:nvSpPr>
            <p:cNvPr id="46" name="Freeform 3859"/>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860"/>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861"/>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62"/>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Freeform 3091"/>
          <p:cNvSpPr>
            <a:spLocks noEditPoints="1"/>
          </p:cNvSpPr>
          <p:nvPr/>
        </p:nvSpPr>
        <p:spPr bwMode="auto">
          <a:xfrm>
            <a:off x="10069334" y="1789888"/>
            <a:ext cx="312740" cy="312740"/>
          </a:xfrm>
          <a:custGeom>
            <a:avLst/>
            <a:gdLst>
              <a:gd name="T0" fmla="*/ 175 w 360"/>
              <a:gd name="T1" fmla="*/ 322 h 359"/>
              <a:gd name="T2" fmla="*/ 166 w 360"/>
              <a:gd name="T3" fmla="*/ 319 h 359"/>
              <a:gd name="T4" fmla="*/ 161 w 360"/>
              <a:gd name="T5" fmla="*/ 313 h 359"/>
              <a:gd name="T6" fmla="*/ 157 w 360"/>
              <a:gd name="T7" fmla="*/ 303 h 359"/>
              <a:gd name="T8" fmla="*/ 157 w 360"/>
              <a:gd name="T9" fmla="*/ 294 h 359"/>
              <a:gd name="T10" fmla="*/ 161 w 360"/>
              <a:gd name="T11" fmla="*/ 286 h 359"/>
              <a:gd name="T12" fmla="*/ 166 w 360"/>
              <a:gd name="T13" fmla="*/ 280 h 359"/>
              <a:gd name="T14" fmla="*/ 175 w 360"/>
              <a:gd name="T15" fmla="*/ 276 h 359"/>
              <a:gd name="T16" fmla="*/ 184 w 360"/>
              <a:gd name="T17" fmla="*/ 276 h 359"/>
              <a:gd name="T18" fmla="*/ 194 w 360"/>
              <a:gd name="T19" fmla="*/ 280 h 359"/>
              <a:gd name="T20" fmla="*/ 200 w 360"/>
              <a:gd name="T21" fmla="*/ 286 h 359"/>
              <a:gd name="T22" fmla="*/ 203 w 360"/>
              <a:gd name="T23" fmla="*/ 294 h 359"/>
              <a:gd name="T24" fmla="*/ 203 w 360"/>
              <a:gd name="T25" fmla="*/ 303 h 359"/>
              <a:gd name="T26" fmla="*/ 200 w 360"/>
              <a:gd name="T27" fmla="*/ 313 h 359"/>
              <a:gd name="T28" fmla="*/ 194 w 360"/>
              <a:gd name="T29" fmla="*/ 319 h 359"/>
              <a:gd name="T30" fmla="*/ 184 w 360"/>
              <a:gd name="T31" fmla="*/ 322 h 359"/>
              <a:gd name="T32" fmla="*/ 168 w 360"/>
              <a:gd name="T33" fmla="*/ 140 h 359"/>
              <a:gd name="T34" fmla="*/ 171 w 360"/>
              <a:gd name="T35" fmla="*/ 132 h 359"/>
              <a:gd name="T36" fmla="*/ 180 w 360"/>
              <a:gd name="T37" fmla="*/ 128 h 359"/>
              <a:gd name="T38" fmla="*/ 188 w 360"/>
              <a:gd name="T39" fmla="*/ 132 h 359"/>
              <a:gd name="T40" fmla="*/ 191 w 360"/>
              <a:gd name="T41" fmla="*/ 140 h 359"/>
              <a:gd name="T42" fmla="*/ 191 w 360"/>
              <a:gd name="T43" fmla="*/ 244 h 359"/>
              <a:gd name="T44" fmla="*/ 184 w 360"/>
              <a:gd name="T45" fmla="*/ 250 h 359"/>
              <a:gd name="T46" fmla="*/ 175 w 360"/>
              <a:gd name="T47" fmla="*/ 250 h 359"/>
              <a:gd name="T48" fmla="*/ 169 w 360"/>
              <a:gd name="T49" fmla="*/ 244 h 359"/>
              <a:gd name="T50" fmla="*/ 168 w 360"/>
              <a:gd name="T51" fmla="*/ 140 h 359"/>
              <a:gd name="T52" fmla="*/ 190 w 360"/>
              <a:gd name="T53" fmla="*/ 6 h 359"/>
              <a:gd name="T54" fmla="*/ 187 w 360"/>
              <a:gd name="T55" fmla="*/ 1 h 359"/>
              <a:gd name="T56" fmla="*/ 180 w 360"/>
              <a:gd name="T57" fmla="*/ 0 h 359"/>
              <a:gd name="T58" fmla="*/ 174 w 360"/>
              <a:gd name="T59" fmla="*/ 1 h 359"/>
              <a:gd name="T60" fmla="*/ 169 w 360"/>
              <a:gd name="T61" fmla="*/ 6 h 359"/>
              <a:gd name="T62" fmla="*/ 1 w 360"/>
              <a:gd name="T63" fmla="*/ 344 h 359"/>
              <a:gd name="T64" fmla="*/ 1 w 360"/>
              <a:gd name="T65" fmla="*/ 351 h 359"/>
              <a:gd name="T66" fmla="*/ 4 w 360"/>
              <a:gd name="T67" fmla="*/ 356 h 359"/>
              <a:gd name="T68" fmla="*/ 9 w 360"/>
              <a:gd name="T69" fmla="*/ 358 h 359"/>
              <a:gd name="T70" fmla="*/ 347 w 360"/>
              <a:gd name="T71" fmla="*/ 359 h 359"/>
              <a:gd name="T72" fmla="*/ 348 w 360"/>
              <a:gd name="T73" fmla="*/ 359 h 359"/>
              <a:gd name="T74" fmla="*/ 357 w 360"/>
              <a:gd name="T75" fmla="*/ 356 h 359"/>
              <a:gd name="T76" fmla="*/ 360 w 360"/>
              <a:gd name="T77" fmla="*/ 347 h 359"/>
              <a:gd name="T78" fmla="*/ 358 w 360"/>
              <a:gd name="T79" fmla="*/ 34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 h="359">
                <a:moveTo>
                  <a:pt x="180" y="322"/>
                </a:moveTo>
                <a:lnTo>
                  <a:pt x="175" y="322"/>
                </a:lnTo>
                <a:lnTo>
                  <a:pt x="171" y="321"/>
                </a:lnTo>
                <a:lnTo>
                  <a:pt x="166" y="319"/>
                </a:lnTo>
                <a:lnTo>
                  <a:pt x="163" y="316"/>
                </a:lnTo>
                <a:lnTo>
                  <a:pt x="161" y="313"/>
                </a:lnTo>
                <a:lnTo>
                  <a:pt x="158" y="308"/>
                </a:lnTo>
                <a:lnTo>
                  <a:pt x="157" y="303"/>
                </a:lnTo>
                <a:lnTo>
                  <a:pt x="156" y="299"/>
                </a:lnTo>
                <a:lnTo>
                  <a:pt x="157" y="294"/>
                </a:lnTo>
                <a:lnTo>
                  <a:pt x="158" y="290"/>
                </a:lnTo>
                <a:lnTo>
                  <a:pt x="161" y="286"/>
                </a:lnTo>
                <a:lnTo>
                  <a:pt x="163" y="282"/>
                </a:lnTo>
                <a:lnTo>
                  <a:pt x="166" y="280"/>
                </a:lnTo>
                <a:lnTo>
                  <a:pt x="171" y="277"/>
                </a:lnTo>
                <a:lnTo>
                  <a:pt x="175" y="276"/>
                </a:lnTo>
                <a:lnTo>
                  <a:pt x="180" y="275"/>
                </a:lnTo>
                <a:lnTo>
                  <a:pt x="184" y="276"/>
                </a:lnTo>
                <a:lnTo>
                  <a:pt x="189" y="277"/>
                </a:lnTo>
                <a:lnTo>
                  <a:pt x="194" y="280"/>
                </a:lnTo>
                <a:lnTo>
                  <a:pt x="197" y="282"/>
                </a:lnTo>
                <a:lnTo>
                  <a:pt x="200" y="286"/>
                </a:lnTo>
                <a:lnTo>
                  <a:pt x="202" y="290"/>
                </a:lnTo>
                <a:lnTo>
                  <a:pt x="203" y="294"/>
                </a:lnTo>
                <a:lnTo>
                  <a:pt x="205" y="299"/>
                </a:lnTo>
                <a:lnTo>
                  <a:pt x="203" y="303"/>
                </a:lnTo>
                <a:lnTo>
                  <a:pt x="202" y="308"/>
                </a:lnTo>
                <a:lnTo>
                  <a:pt x="200" y="313"/>
                </a:lnTo>
                <a:lnTo>
                  <a:pt x="197" y="316"/>
                </a:lnTo>
                <a:lnTo>
                  <a:pt x="194" y="319"/>
                </a:lnTo>
                <a:lnTo>
                  <a:pt x="189" y="321"/>
                </a:lnTo>
                <a:lnTo>
                  <a:pt x="184" y="322"/>
                </a:lnTo>
                <a:lnTo>
                  <a:pt x="180" y="322"/>
                </a:lnTo>
                <a:close/>
                <a:moveTo>
                  <a:pt x="168" y="140"/>
                </a:moveTo>
                <a:lnTo>
                  <a:pt x="169" y="136"/>
                </a:lnTo>
                <a:lnTo>
                  <a:pt x="171" y="132"/>
                </a:lnTo>
                <a:lnTo>
                  <a:pt x="175" y="130"/>
                </a:lnTo>
                <a:lnTo>
                  <a:pt x="180" y="128"/>
                </a:lnTo>
                <a:lnTo>
                  <a:pt x="184" y="130"/>
                </a:lnTo>
                <a:lnTo>
                  <a:pt x="188" y="132"/>
                </a:lnTo>
                <a:lnTo>
                  <a:pt x="191" y="136"/>
                </a:lnTo>
                <a:lnTo>
                  <a:pt x="191" y="140"/>
                </a:lnTo>
                <a:lnTo>
                  <a:pt x="191" y="239"/>
                </a:lnTo>
                <a:lnTo>
                  <a:pt x="191" y="244"/>
                </a:lnTo>
                <a:lnTo>
                  <a:pt x="188" y="247"/>
                </a:lnTo>
                <a:lnTo>
                  <a:pt x="184" y="250"/>
                </a:lnTo>
                <a:lnTo>
                  <a:pt x="180" y="251"/>
                </a:lnTo>
                <a:lnTo>
                  <a:pt x="175" y="250"/>
                </a:lnTo>
                <a:lnTo>
                  <a:pt x="171" y="247"/>
                </a:lnTo>
                <a:lnTo>
                  <a:pt x="169" y="244"/>
                </a:lnTo>
                <a:lnTo>
                  <a:pt x="168" y="239"/>
                </a:lnTo>
                <a:lnTo>
                  <a:pt x="168" y="140"/>
                </a:lnTo>
                <a:close/>
                <a:moveTo>
                  <a:pt x="358" y="339"/>
                </a:moveTo>
                <a:lnTo>
                  <a:pt x="190" y="6"/>
                </a:lnTo>
                <a:lnTo>
                  <a:pt x="189" y="4"/>
                </a:lnTo>
                <a:lnTo>
                  <a:pt x="187" y="1"/>
                </a:lnTo>
                <a:lnTo>
                  <a:pt x="183" y="0"/>
                </a:lnTo>
                <a:lnTo>
                  <a:pt x="180" y="0"/>
                </a:lnTo>
                <a:lnTo>
                  <a:pt x="177" y="0"/>
                </a:lnTo>
                <a:lnTo>
                  <a:pt x="174" y="1"/>
                </a:lnTo>
                <a:lnTo>
                  <a:pt x="171" y="4"/>
                </a:lnTo>
                <a:lnTo>
                  <a:pt x="169" y="6"/>
                </a:lnTo>
                <a:lnTo>
                  <a:pt x="1" y="341"/>
                </a:lnTo>
                <a:lnTo>
                  <a:pt x="1" y="344"/>
                </a:lnTo>
                <a:lnTo>
                  <a:pt x="0" y="347"/>
                </a:lnTo>
                <a:lnTo>
                  <a:pt x="1" y="351"/>
                </a:lnTo>
                <a:lnTo>
                  <a:pt x="2" y="353"/>
                </a:lnTo>
                <a:lnTo>
                  <a:pt x="4" y="356"/>
                </a:lnTo>
                <a:lnTo>
                  <a:pt x="7" y="357"/>
                </a:lnTo>
                <a:lnTo>
                  <a:pt x="9" y="358"/>
                </a:lnTo>
                <a:lnTo>
                  <a:pt x="12" y="359"/>
                </a:lnTo>
                <a:lnTo>
                  <a:pt x="347" y="359"/>
                </a:lnTo>
                <a:lnTo>
                  <a:pt x="347" y="359"/>
                </a:lnTo>
                <a:lnTo>
                  <a:pt x="348" y="359"/>
                </a:lnTo>
                <a:lnTo>
                  <a:pt x="352" y="358"/>
                </a:lnTo>
                <a:lnTo>
                  <a:pt x="357" y="356"/>
                </a:lnTo>
                <a:lnTo>
                  <a:pt x="359" y="352"/>
                </a:lnTo>
                <a:lnTo>
                  <a:pt x="360" y="347"/>
                </a:lnTo>
                <a:lnTo>
                  <a:pt x="359" y="343"/>
                </a:lnTo>
                <a:lnTo>
                  <a:pt x="358" y="340"/>
                </a:lnTo>
                <a:lnTo>
                  <a:pt x="358" y="339"/>
                </a:lnTo>
                <a:close/>
              </a:path>
            </a:pathLst>
          </a:custGeom>
          <a:solidFill>
            <a:srgbClr val="D6181F"/>
          </a:solidFill>
          <a:ln>
            <a:noFill/>
          </a:ln>
          <a:effec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259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713" y="865651"/>
            <a:ext cx="3375604" cy="246221"/>
          </a:xfrm>
          <a:prstGeom prst="rect">
            <a:avLst/>
          </a:prstGeom>
          <a:noFill/>
        </p:spPr>
        <p:txBody>
          <a:bodyPr wrap="none" lIns="0" tIns="0" rIns="0" bIns="0" rtlCol="0">
            <a:spAutoFit/>
          </a:bodyPr>
          <a:lstStyle/>
          <a:p>
            <a:r>
              <a:rPr lang="en-US" sz="1600" dirty="0">
                <a:solidFill>
                  <a:schemeClr val="tx1">
                    <a:lumMod val="85000"/>
                    <a:lumOff val="15000"/>
                  </a:schemeClr>
                </a:solidFill>
              </a:rPr>
              <a:t>Our app Features are below with details.</a:t>
            </a: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2467535" cy="553998"/>
          </a:xfrm>
          <a:prstGeom prst="rect">
            <a:avLst/>
          </a:prstGeom>
          <a:noFill/>
        </p:spPr>
        <p:txBody>
          <a:bodyPr wrap="none" lIns="0" tIns="0" rIns="0" bIns="0" rtlCol="0">
            <a:spAutoFit/>
          </a:bodyPr>
          <a:lstStyle/>
          <a:p>
            <a:r>
              <a:rPr lang="en-US" sz="3600" dirty="0">
                <a:solidFill>
                  <a:srgbClr val="32425C"/>
                </a:solidFill>
                <a:latin typeface="+mj-lt"/>
              </a:rPr>
              <a:t>App Features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4835926" y="1743075"/>
            <a:ext cx="1079969" cy="1066800"/>
            <a:chOff x="4279221" y="2033354"/>
            <a:chExt cx="1412875" cy="1395646"/>
          </a:xfrm>
        </p:grpSpPr>
        <p:sp>
          <p:nvSpPr>
            <p:cNvPr id="9"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12" name="Group 11"/>
          <p:cNvGrpSpPr/>
          <p:nvPr/>
        </p:nvGrpSpPr>
        <p:grpSpPr>
          <a:xfrm>
            <a:off x="4835926" y="3058593"/>
            <a:ext cx="1079969" cy="1066800"/>
            <a:chOff x="4279221" y="2033354"/>
            <a:chExt cx="1412875" cy="1395646"/>
          </a:xfrm>
        </p:grpSpPr>
        <p:sp>
          <p:nvSpPr>
            <p:cNvPr id="13"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 name="Group 14"/>
          <p:cNvGrpSpPr/>
          <p:nvPr/>
        </p:nvGrpSpPr>
        <p:grpSpPr>
          <a:xfrm>
            <a:off x="4835926" y="4374111"/>
            <a:ext cx="1079969" cy="1066800"/>
            <a:chOff x="4279221" y="2033354"/>
            <a:chExt cx="1412875" cy="1395646"/>
          </a:xfrm>
        </p:grpSpPr>
        <p:sp>
          <p:nvSpPr>
            <p:cNvPr id="16"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3" name="Group 32"/>
          <p:cNvGrpSpPr/>
          <p:nvPr/>
        </p:nvGrpSpPr>
        <p:grpSpPr>
          <a:xfrm>
            <a:off x="6276106" y="1743075"/>
            <a:ext cx="1079969" cy="1066800"/>
            <a:chOff x="4279221" y="2033354"/>
            <a:chExt cx="1412875" cy="1395646"/>
          </a:xfrm>
        </p:grpSpPr>
        <p:sp>
          <p:nvSpPr>
            <p:cNvPr id="34"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6" name="Group 35"/>
          <p:cNvGrpSpPr/>
          <p:nvPr/>
        </p:nvGrpSpPr>
        <p:grpSpPr>
          <a:xfrm>
            <a:off x="6276106" y="3058593"/>
            <a:ext cx="1079969" cy="1066800"/>
            <a:chOff x="4279221" y="2033354"/>
            <a:chExt cx="1412875" cy="1395646"/>
          </a:xfrm>
        </p:grpSpPr>
        <p:sp>
          <p:nvSpPr>
            <p:cNvPr id="37"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9" name="Group 38"/>
          <p:cNvGrpSpPr/>
          <p:nvPr/>
        </p:nvGrpSpPr>
        <p:grpSpPr>
          <a:xfrm>
            <a:off x="6276106" y="4374111"/>
            <a:ext cx="1079969" cy="1066800"/>
            <a:chOff x="4279221" y="2033354"/>
            <a:chExt cx="1412875" cy="1395646"/>
          </a:xfrm>
        </p:grpSpPr>
        <p:sp>
          <p:nvSpPr>
            <p:cNvPr id="40"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5" name="Group 44"/>
          <p:cNvGrpSpPr/>
          <p:nvPr/>
        </p:nvGrpSpPr>
        <p:grpSpPr>
          <a:xfrm>
            <a:off x="874712" y="1942048"/>
            <a:ext cx="3771100" cy="465658"/>
            <a:chOff x="874712" y="1952455"/>
            <a:chExt cx="3771100" cy="465658"/>
          </a:xfrm>
        </p:grpSpPr>
        <p:sp>
          <p:nvSpPr>
            <p:cNvPr id="43" name="TextBox 42"/>
            <p:cNvSpPr txBox="1"/>
            <p:nvPr/>
          </p:nvSpPr>
          <p:spPr>
            <a:xfrm>
              <a:off x="3725367" y="1952455"/>
              <a:ext cx="920445" cy="215444"/>
            </a:xfrm>
            <a:prstGeom prst="rect">
              <a:avLst/>
            </a:prstGeom>
            <a:noFill/>
          </p:spPr>
          <p:txBody>
            <a:bodyPr wrap="none" lIns="0" tIns="0" rIns="0" bIns="0" rtlCol="0">
              <a:spAutoFit/>
            </a:bodyPr>
            <a:lstStyle/>
            <a:p>
              <a:pPr algn="r"/>
              <a:r>
                <a:rPr lang="en-US" sz="1400" dirty="0">
                  <a:solidFill>
                    <a:srgbClr val="32425C"/>
                  </a:solidFill>
                  <a:latin typeface="+mj-lt"/>
                </a:rPr>
                <a:t>Blood Group</a:t>
              </a:r>
            </a:p>
          </p:txBody>
        </p:sp>
        <p:sp>
          <p:nvSpPr>
            <p:cNvPr id="44" name="TextBox 43"/>
            <p:cNvSpPr txBox="1"/>
            <p:nvPr/>
          </p:nvSpPr>
          <p:spPr>
            <a:xfrm>
              <a:off x="874712" y="2236588"/>
              <a:ext cx="3771099" cy="181525"/>
            </a:xfrm>
            <a:prstGeom prst="rect">
              <a:avLst/>
            </a:prstGeom>
            <a:noFill/>
          </p:spPr>
          <p:txBody>
            <a:bodyPr wrap="square" lIns="0" tIns="0" rIns="0" bIns="0" rtlCol="0">
              <a:spAutoFit/>
            </a:bodyPr>
            <a:lstStyle/>
            <a:p>
              <a:pPr algn="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Organize with all blood group</a:t>
              </a:r>
            </a:p>
          </p:txBody>
        </p:sp>
      </p:grpSp>
      <p:grpSp>
        <p:nvGrpSpPr>
          <p:cNvPr id="46" name="Group 45"/>
          <p:cNvGrpSpPr/>
          <p:nvPr/>
        </p:nvGrpSpPr>
        <p:grpSpPr>
          <a:xfrm>
            <a:off x="874712" y="3235028"/>
            <a:ext cx="3771100" cy="658018"/>
            <a:chOff x="874712" y="1952455"/>
            <a:chExt cx="3771100" cy="658018"/>
          </a:xfrm>
        </p:grpSpPr>
        <p:sp>
          <p:nvSpPr>
            <p:cNvPr id="47" name="TextBox 46"/>
            <p:cNvSpPr txBox="1"/>
            <p:nvPr/>
          </p:nvSpPr>
          <p:spPr>
            <a:xfrm>
              <a:off x="4057509" y="1952455"/>
              <a:ext cx="588303" cy="215444"/>
            </a:xfrm>
            <a:prstGeom prst="rect">
              <a:avLst/>
            </a:prstGeom>
            <a:noFill/>
          </p:spPr>
          <p:txBody>
            <a:bodyPr wrap="none" lIns="0" tIns="0" rIns="0" bIns="0" rtlCol="0">
              <a:spAutoFit/>
            </a:bodyPr>
            <a:lstStyle/>
            <a:p>
              <a:pPr algn="r"/>
              <a:r>
                <a:rPr lang="en-US" sz="1400" dirty="0">
                  <a:solidFill>
                    <a:srgbClr val="32425C"/>
                  </a:solidFill>
                  <a:latin typeface="+mj-lt"/>
                </a:rPr>
                <a:t>Security</a:t>
              </a:r>
            </a:p>
          </p:txBody>
        </p:sp>
        <p:sp>
          <p:nvSpPr>
            <p:cNvPr id="48" name="TextBox 47"/>
            <p:cNvSpPr txBox="1"/>
            <p:nvPr/>
          </p:nvSpPr>
          <p:spPr>
            <a:xfrm>
              <a:off x="874712" y="2236588"/>
              <a:ext cx="3771099" cy="373885"/>
            </a:xfrm>
            <a:prstGeom prst="rect">
              <a:avLst/>
            </a:prstGeom>
            <a:noFill/>
          </p:spPr>
          <p:txBody>
            <a:bodyPr wrap="square" lIns="0" tIns="0" rIns="0" bIns="0" rtlCol="0">
              <a:spAutoFit/>
            </a:bodyPr>
            <a:lstStyle/>
            <a:p>
              <a:pPr algn="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For personal information User can trust us 100%. Because we always careful about user security</a:t>
              </a:r>
            </a:p>
          </p:txBody>
        </p:sp>
      </p:grpSp>
      <p:grpSp>
        <p:nvGrpSpPr>
          <p:cNvPr id="49" name="Group 48"/>
          <p:cNvGrpSpPr/>
          <p:nvPr/>
        </p:nvGrpSpPr>
        <p:grpSpPr>
          <a:xfrm>
            <a:off x="874712" y="4550546"/>
            <a:ext cx="3771100" cy="465658"/>
            <a:chOff x="874712" y="1952455"/>
            <a:chExt cx="3771100" cy="465658"/>
          </a:xfrm>
        </p:grpSpPr>
        <p:sp>
          <p:nvSpPr>
            <p:cNvPr id="50" name="TextBox 49"/>
            <p:cNvSpPr txBox="1"/>
            <p:nvPr/>
          </p:nvSpPr>
          <p:spPr>
            <a:xfrm>
              <a:off x="3786538" y="1952455"/>
              <a:ext cx="859274" cy="215444"/>
            </a:xfrm>
            <a:prstGeom prst="rect">
              <a:avLst/>
            </a:prstGeom>
            <a:noFill/>
          </p:spPr>
          <p:txBody>
            <a:bodyPr wrap="none" lIns="0" tIns="0" rIns="0" bIns="0" rtlCol="0">
              <a:spAutoFit/>
            </a:bodyPr>
            <a:lstStyle/>
            <a:p>
              <a:pPr algn="r"/>
              <a:r>
                <a:rPr lang="en-US" sz="1400" dirty="0">
                  <a:solidFill>
                    <a:srgbClr val="32425C"/>
                  </a:solidFill>
                  <a:latin typeface="+mj-lt"/>
                </a:rPr>
                <a:t>Notification</a:t>
              </a:r>
            </a:p>
          </p:txBody>
        </p:sp>
        <p:sp>
          <p:nvSpPr>
            <p:cNvPr id="51" name="TextBox 50"/>
            <p:cNvSpPr txBox="1"/>
            <p:nvPr/>
          </p:nvSpPr>
          <p:spPr>
            <a:xfrm>
              <a:off x="874712" y="2236588"/>
              <a:ext cx="3771099" cy="181525"/>
            </a:xfrm>
            <a:prstGeom prst="rect">
              <a:avLst/>
            </a:prstGeom>
            <a:noFill/>
          </p:spPr>
          <p:txBody>
            <a:bodyPr wrap="square" lIns="0" tIns="0" rIns="0" bIns="0" rtlCol="0">
              <a:spAutoFit/>
            </a:bodyPr>
            <a:lstStyle/>
            <a:p>
              <a:pPr algn="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For blood request user will get notifications on up-to-date.</a:t>
              </a:r>
            </a:p>
          </p:txBody>
        </p:sp>
      </p:grpSp>
      <p:sp>
        <p:nvSpPr>
          <p:cNvPr id="53" name="TextBox 52"/>
          <p:cNvSpPr txBox="1"/>
          <p:nvPr/>
        </p:nvSpPr>
        <p:spPr>
          <a:xfrm>
            <a:off x="7546188" y="1942048"/>
            <a:ext cx="710194" cy="215444"/>
          </a:xfrm>
          <a:prstGeom prst="rect">
            <a:avLst/>
          </a:prstGeom>
          <a:noFill/>
        </p:spPr>
        <p:txBody>
          <a:bodyPr wrap="none" lIns="0" tIns="0" rIns="0" bIns="0" rtlCol="0">
            <a:spAutoFit/>
          </a:bodyPr>
          <a:lstStyle/>
          <a:p>
            <a:r>
              <a:rPr lang="en-US" sz="1400" dirty="0">
                <a:solidFill>
                  <a:srgbClr val="32425C"/>
                </a:solidFill>
                <a:latin typeface="+mj-lt"/>
              </a:rPr>
              <a:t>Reminder</a:t>
            </a:r>
          </a:p>
        </p:txBody>
      </p:sp>
      <p:sp>
        <p:nvSpPr>
          <p:cNvPr id="54" name="TextBox 53"/>
          <p:cNvSpPr txBox="1"/>
          <p:nvPr/>
        </p:nvSpPr>
        <p:spPr>
          <a:xfrm>
            <a:off x="7546188" y="2226181"/>
            <a:ext cx="3771099"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Reminder for blood donating time and can track  activity.</a:t>
            </a:r>
          </a:p>
        </p:txBody>
      </p:sp>
      <p:sp>
        <p:nvSpPr>
          <p:cNvPr id="56" name="TextBox 55"/>
          <p:cNvSpPr txBox="1"/>
          <p:nvPr/>
        </p:nvSpPr>
        <p:spPr>
          <a:xfrm>
            <a:off x="7546188" y="3235028"/>
            <a:ext cx="792589" cy="215444"/>
          </a:xfrm>
          <a:prstGeom prst="rect">
            <a:avLst/>
          </a:prstGeom>
          <a:noFill/>
        </p:spPr>
        <p:txBody>
          <a:bodyPr wrap="none" lIns="0" tIns="0" rIns="0" bIns="0" rtlCol="0">
            <a:spAutoFit/>
          </a:bodyPr>
          <a:lstStyle/>
          <a:p>
            <a:r>
              <a:rPr lang="en-US" sz="1400" dirty="0">
                <a:solidFill>
                  <a:srgbClr val="32425C"/>
                </a:solidFill>
                <a:latin typeface="+mj-lt"/>
              </a:rPr>
              <a:t>Health tips</a:t>
            </a:r>
          </a:p>
        </p:txBody>
      </p:sp>
      <p:sp>
        <p:nvSpPr>
          <p:cNvPr id="57" name="TextBox 56"/>
          <p:cNvSpPr txBox="1"/>
          <p:nvPr/>
        </p:nvSpPr>
        <p:spPr>
          <a:xfrm>
            <a:off x="7546188" y="3519161"/>
            <a:ext cx="3771099"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Some important daily health tips.</a:t>
            </a:r>
          </a:p>
        </p:txBody>
      </p:sp>
      <p:sp>
        <p:nvSpPr>
          <p:cNvPr id="59" name="TextBox 58"/>
          <p:cNvSpPr txBox="1"/>
          <p:nvPr/>
        </p:nvSpPr>
        <p:spPr>
          <a:xfrm>
            <a:off x="7546188" y="4550546"/>
            <a:ext cx="1206036" cy="215444"/>
          </a:xfrm>
          <a:prstGeom prst="rect">
            <a:avLst/>
          </a:prstGeom>
          <a:noFill/>
        </p:spPr>
        <p:txBody>
          <a:bodyPr wrap="none" lIns="0" tIns="0" rIns="0" bIns="0" rtlCol="0">
            <a:spAutoFit/>
          </a:bodyPr>
          <a:lstStyle/>
          <a:p>
            <a:r>
              <a:rPr lang="en-US" sz="1400" dirty="0">
                <a:solidFill>
                  <a:srgbClr val="32425C"/>
                </a:solidFill>
                <a:latin typeface="+mj-lt"/>
              </a:rPr>
              <a:t>Donor Searching</a:t>
            </a:r>
          </a:p>
        </p:txBody>
      </p:sp>
      <p:sp>
        <p:nvSpPr>
          <p:cNvPr id="60" name="TextBox 59"/>
          <p:cNvSpPr txBox="1"/>
          <p:nvPr/>
        </p:nvSpPr>
        <p:spPr>
          <a:xfrm>
            <a:off x="7546188" y="4834679"/>
            <a:ext cx="3771099"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User can search donor according to blood group.</a:t>
            </a:r>
          </a:p>
        </p:txBody>
      </p:sp>
      <p:sp>
        <p:nvSpPr>
          <p:cNvPr id="64" name="Freeform 63"/>
          <p:cNvSpPr>
            <a:spLocks noEditPoints="1"/>
          </p:cNvSpPr>
          <p:nvPr/>
        </p:nvSpPr>
        <p:spPr bwMode="auto">
          <a:xfrm>
            <a:off x="5195729" y="3410224"/>
            <a:ext cx="360363" cy="363538"/>
          </a:xfrm>
          <a:custGeom>
            <a:avLst/>
            <a:gdLst>
              <a:gd name="T0" fmla="*/ 30 w 96"/>
              <a:gd name="T1" fmla="*/ 96 h 96"/>
              <a:gd name="T2" fmla="*/ 60 w 96"/>
              <a:gd name="T3" fmla="*/ 66 h 96"/>
              <a:gd name="T4" fmla="*/ 57 w 96"/>
              <a:gd name="T5" fmla="*/ 54 h 96"/>
              <a:gd name="T6" fmla="*/ 69 w 96"/>
              <a:gd name="T7" fmla="*/ 42 h 96"/>
              <a:gd name="T8" fmla="*/ 76 w 96"/>
              <a:gd name="T9" fmla="*/ 42 h 96"/>
              <a:gd name="T10" fmla="*/ 76 w 96"/>
              <a:gd name="T11" fmla="*/ 35 h 96"/>
              <a:gd name="T12" fmla="*/ 77 w 96"/>
              <a:gd name="T13" fmla="*/ 34 h 96"/>
              <a:gd name="T14" fmla="*/ 84 w 96"/>
              <a:gd name="T15" fmla="*/ 34 h 96"/>
              <a:gd name="T16" fmla="*/ 84 w 96"/>
              <a:gd name="T17" fmla="*/ 27 h 96"/>
              <a:gd name="T18" fmla="*/ 85 w 96"/>
              <a:gd name="T19" fmla="*/ 26 h 96"/>
              <a:gd name="T20" fmla="*/ 92 w 96"/>
              <a:gd name="T21" fmla="*/ 26 h 96"/>
              <a:gd name="T22" fmla="*/ 92 w 96"/>
              <a:gd name="T23" fmla="*/ 19 h 96"/>
              <a:gd name="T24" fmla="*/ 96 w 96"/>
              <a:gd name="T25" fmla="*/ 15 h 96"/>
              <a:gd name="T26" fmla="*/ 96 w 96"/>
              <a:gd name="T27" fmla="*/ 0 h 96"/>
              <a:gd name="T28" fmla="*/ 81 w 96"/>
              <a:gd name="T29" fmla="*/ 0 h 96"/>
              <a:gd name="T30" fmla="*/ 42 w 96"/>
              <a:gd name="T31" fmla="*/ 39 h 96"/>
              <a:gd name="T32" fmla="*/ 30 w 96"/>
              <a:gd name="T33" fmla="*/ 36 h 96"/>
              <a:gd name="T34" fmla="*/ 0 w 96"/>
              <a:gd name="T35" fmla="*/ 66 h 96"/>
              <a:gd name="T36" fmla="*/ 30 w 96"/>
              <a:gd name="T37" fmla="*/ 96 h 96"/>
              <a:gd name="T38" fmla="*/ 22 w 96"/>
              <a:gd name="T39" fmla="*/ 66 h 96"/>
              <a:gd name="T40" fmla="*/ 30 w 96"/>
              <a:gd name="T41" fmla="*/ 74 h 96"/>
              <a:gd name="T42" fmla="*/ 22 w 96"/>
              <a:gd name="T43" fmla="*/ 82 h 96"/>
              <a:gd name="T44" fmla="*/ 14 w 96"/>
              <a:gd name="T45" fmla="*/ 74 h 96"/>
              <a:gd name="T46" fmla="*/ 22 w 96"/>
              <a:gd name="T47" fmla="*/ 6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30" y="96"/>
                </a:moveTo>
                <a:cubicBezTo>
                  <a:pt x="47" y="96"/>
                  <a:pt x="60" y="83"/>
                  <a:pt x="60" y="66"/>
                </a:cubicBezTo>
                <a:cubicBezTo>
                  <a:pt x="60" y="62"/>
                  <a:pt x="59" y="57"/>
                  <a:pt x="57" y="54"/>
                </a:cubicBezTo>
                <a:cubicBezTo>
                  <a:pt x="69" y="42"/>
                  <a:pt x="69" y="42"/>
                  <a:pt x="69" y="42"/>
                </a:cubicBezTo>
                <a:cubicBezTo>
                  <a:pt x="76" y="42"/>
                  <a:pt x="76" y="42"/>
                  <a:pt x="76" y="42"/>
                </a:cubicBezTo>
                <a:cubicBezTo>
                  <a:pt x="76" y="35"/>
                  <a:pt x="76" y="35"/>
                  <a:pt x="76" y="35"/>
                </a:cubicBezTo>
                <a:cubicBezTo>
                  <a:pt x="77" y="34"/>
                  <a:pt x="77" y="34"/>
                  <a:pt x="77" y="34"/>
                </a:cubicBezTo>
                <a:cubicBezTo>
                  <a:pt x="84" y="34"/>
                  <a:pt x="84" y="34"/>
                  <a:pt x="84" y="34"/>
                </a:cubicBezTo>
                <a:cubicBezTo>
                  <a:pt x="84" y="27"/>
                  <a:pt x="84" y="27"/>
                  <a:pt x="84" y="27"/>
                </a:cubicBezTo>
                <a:cubicBezTo>
                  <a:pt x="85" y="26"/>
                  <a:pt x="85" y="26"/>
                  <a:pt x="85" y="26"/>
                </a:cubicBezTo>
                <a:cubicBezTo>
                  <a:pt x="92" y="26"/>
                  <a:pt x="92" y="26"/>
                  <a:pt x="92" y="26"/>
                </a:cubicBezTo>
                <a:cubicBezTo>
                  <a:pt x="92" y="19"/>
                  <a:pt x="92" y="19"/>
                  <a:pt x="92" y="19"/>
                </a:cubicBezTo>
                <a:cubicBezTo>
                  <a:pt x="96" y="15"/>
                  <a:pt x="96" y="15"/>
                  <a:pt x="96" y="15"/>
                </a:cubicBezTo>
                <a:cubicBezTo>
                  <a:pt x="96" y="0"/>
                  <a:pt x="96" y="0"/>
                  <a:pt x="96" y="0"/>
                </a:cubicBezTo>
                <a:cubicBezTo>
                  <a:pt x="81" y="0"/>
                  <a:pt x="81" y="0"/>
                  <a:pt x="81" y="0"/>
                </a:cubicBezTo>
                <a:cubicBezTo>
                  <a:pt x="42" y="39"/>
                  <a:pt x="42" y="39"/>
                  <a:pt x="42" y="39"/>
                </a:cubicBezTo>
                <a:cubicBezTo>
                  <a:pt x="39" y="37"/>
                  <a:pt x="34" y="36"/>
                  <a:pt x="30" y="36"/>
                </a:cubicBezTo>
                <a:cubicBezTo>
                  <a:pt x="13" y="36"/>
                  <a:pt x="0" y="49"/>
                  <a:pt x="0" y="66"/>
                </a:cubicBezTo>
                <a:cubicBezTo>
                  <a:pt x="0" y="83"/>
                  <a:pt x="13" y="96"/>
                  <a:pt x="30" y="96"/>
                </a:cubicBezTo>
                <a:close/>
                <a:moveTo>
                  <a:pt x="22" y="66"/>
                </a:moveTo>
                <a:cubicBezTo>
                  <a:pt x="26" y="66"/>
                  <a:pt x="30" y="70"/>
                  <a:pt x="30" y="74"/>
                </a:cubicBezTo>
                <a:cubicBezTo>
                  <a:pt x="30" y="78"/>
                  <a:pt x="26" y="82"/>
                  <a:pt x="22" y="82"/>
                </a:cubicBezTo>
                <a:cubicBezTo>
                  <a:pt x="18" y="82"/>
                  <a:pt x="14" y="78"/>
                  <a:pt x="14" y="74"/>
                </a:cubicBezTo>
                <a:cubicBezTo>
                  <a:pt x="14" y="70"/>
                  <a:pt x="18" y="66"/>
                  <a:pt x="22" y="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5" name="Group 64"/>
          <p:cNvGrpSpPr/>
          <p:nvPr/>
        </p:nvGrpSpPr>
        <p:grpSpPr>
          <a:xfrm>
            <a:off x="5194935" y="4726536"/>
            <a:ext cx="361950" cy="361950"/>
            <a:chOff x="3390900" y="3248025"/>
            <a:chExt cx="361950" cy="361950"/>
          </a:xfrm>
          <a:solidFill>
            <a:schemeClr val="bg1"/>
          </a:solidFill>
        </p:grpSpPr>
        <p:sp>
          <p:nvSpPr>
            <p:cNvPr id="66" name="Freeform 65"/>
            <p:cNvSpPr>
              <a:spLocks/>
            </p:cNvSpPr>
            <p:nvPr/>
          </p:nvSpPr>
          <p:spPr bwMode="auto">
            <a:xfrm>
              <a:off x="3436938" y="3324225"/>
              <a:ext cx="269875" cy="225425"/>
            </a:xfrm>
            <a:custGeom>
              <a:avLst/>
              <a:gdLst>
                <a:gd name="T0" fmla="*/ 70 w 72"/>
                <a:gd name="T1" fmla="*/ 56 h 60"/>
                <a:gd name="T2" fmla="*/ 64 w 72"/>
                <a:gd name="T3" fmla="*/ 50 h 60"/>
                <a:gd name="T4" fmla="*/ 64 w 72"/>
                <a:gd name="T5" fmla="*/ 36 h 60"/>
                <a:gd name="T6" fmla="*/ 48 w 72"/>
                <a:gd name="T7" fmla="*/ 11 h 60"/>
                <a:gd name="T8" fmla="*/ 36 w 72"/>
                <a:gd name="T9" fmla="*/ 0 h 60"/>
                <a:gd name="T10" fmla="*/ 24 w 72"/>
                <a:gd name="T11" fmla="*/ 11 h 60"/>
                <a:gd name="T12" fmla="*/ 8 w 72"/>
                <a:gd name="T13" fmla="*/ 36 h 60"/>
                <a:gd name="T14" fmla="*/ 8 w 72"/>
                <a:gd name="T15" fmla="*/ 50 h 60"/>
                <a:gd name="T16" fmla="*/ 2 w 72"/>
                <a:gd name="T17" fmla="*/ 56 h 60"/>
                <a:gd name="T18" fmla="*/ 0 w 72"/>
                <a:gd name="T19" fmla="*/ 58 h 60"/>
                <a:gd name="T20" fmla="*/ 2 w 72"/>
                <a:gd name="T21" fmla="*/ 60 h 60"/>
                <a:gd name="T22" fmla="*/ 70 w 72"/>
                <a:gd name="T23" fmla="*/ 60 h 60"/>
                <a:gd name="T24" fmla="*/ 72 w 72"/>
                <a:gd name="T25" fmla="*/ 58 h 60"/>
                <a:gd name="T26" fmla="*/ 70 w 72"/>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60">
                  <a:moveTo>
                    <a:pt x="70" y="56"/>
                  </a:moveTo>
                  <a:cubicBezTo>
                    <a:pt x="67" y="56"/>
                    <a:pt x="64" y="53"/>
                    <a:pt x="64" y="50"/>
                  </a:cubicBezTo>
                  <a:cubicBezTo>
                    <a:pt x="64" y="36"/>
                    <a:pt x="64" y="36"/>
                    <a:pt x="64" y="36"/>
                  </a:cubicBezTo>
                  <a:cubicBezTo>
                    <a:pt x="64" y="25"/>
                    <a:pt x="58" y="15"/>
                    <a:pt x="48" y="11"/>
                  </a:cubicBezTo>
                  <a:cubicBezTo>
                    <a:pt x="47" y="5"/>
                    <a:pt x="42" y="0"/>
                    <a:pt x="36" y="0"/>
                  </a:cubicBezTo>
                  <a:cubicBezTo>
                    <a:pt x="30" y="0"/>
                    <a:pt x="25" y="5"/>
                    <a:pt x="24" y="11"/>
                  </a:cubicBezTo>
                  <a:cubicBezTo>
                    <a:pt x="14" y="15"/>
                    <a:pt x="8" y="25"/>
                    <a:pt x="8" y="36"/>
                  </a:cubicBezTo>
                  <a:cubicBezTo>
                    <a:pt x="8" y="50"/>
                    <a:pt x="8" y="50"/>
                    <a:pt x="8" y="50"/>
                  </a:cubicBezTo>
                  <a:cubicBezTo>
                    <a:pt x="8" y="53"/>
                    <a:pt x="5" y="56"/>
                    <a:pt x="2" y="56"/>
                  </a:cubicBezTo>
                  <a:cubicBezTo>
                    <a:pt x="1" y="56"/>
                    <a:pt x="0" y="57"/>
                    <a:pt x="0" y="58"/>
                  </a:cubicBezTo>
                  <a:cubicBezTo>
                    <a:pt x="0" y="59"/>
                    <a:pt x="1" y="60"/>
                    <a:pt x="2" y="60"/>
                  </a:cubicBezTo>
                  <a:cubicBezTo>
                    <a:pt x="70" y="60"/>
                    <a:pt x="70" y="60"/>
                    <a:pt x="70" y="60"/>
                  </a:cubicBezTo>
                  <a:cubicBezTo>
                    <a:pt x="71" y="60"/>
                    <a:pt x="72" y="59"/>
                    <a:pt x="72" y="58"/>
                  </a:cubicBezTo>
                  <a:cubicBezTo>
                    <a:pt x="72" y="57"/>
                    <a:pt x="71" y="56"/>
                    <a:pt x="7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66"/>
            <p:cNvSpPr>
              <a:spLocks/>
            </p:cNvSpPr>
            <p:nvPr/>
          </p:nvSpPr>
          <p:spPr bwMode="auto">
            <a:xfrm>
              <a:off x="3533775" y="3565525"/>
              <a:ext cx="76200" cy="44450"/>
            </a:xfrm>
            <a:custGeom>
              <a:avLst/>
              <a:gdLst>
                <a:gd name="T0" fmla="*/ 18 w 20"/>
                <a:gd name="T1" fmla="*/ 0 h 12"/>
                <a:gd name="T2" fmla="*/ 2 w 20"/>
                <a:gd name="T3" fmla="*/ 0 h 12"/>
                <a:gd name="T4" fmla="*/ 0 w 20"/>
                <a:gd name="T5" fmla="*/ 2 h 12"/>
                <a:gd name="T6" fmla="*/ 10 w 20"/>
                <a:gd name="T7" fmla="*/ 12 h 12"/>
                <a:gd name="T8" fmla="*/ 20 w 20"/>
                <a:gd name="T9" fmla="*/ 2 h 12"/>
                <a:gd name="T10" fmla="*/ 18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18" y="0"/>
                  </a:moveTo>
                  <a:cubicBezTo>
                    <a:pt x="2" y="0"/>
                    <a:pt x="2" y="0"/>
                    <a:pt x="2" y="0"/>
                  </a:cubicBezTo>
                  <a:cubicBezTo>
                    <a:pt x="1" y="0"/>
                    <a:pt x="0" y="1"/>
                    <a:pt x="0" y="2"/>
                  </a:cubicBezTo>
                  <a:cubicBezTo>
                    <a:pt x="0" y="8"/>
                    <a:pt x="4" y="12"/>
                    <a:pt x="10" y="12"/>
                  </a:cubicBezTo>
                  <a:cubicBezTo>
                    <a:pt x="16" y="12"/>
                    <a:pt x="20" y="8"/>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7"/>
            <p:cNvSpPr>
              <a:spLocks/>
            </p:cNvSpPr>
            <p:nvPr/>
          </p:nvSpPr>
          <p:spPr bwMode="auto">
            <a:xfrm>
              <a:off x="3436938" y="3294063"/>
              <a:ext cx="96838"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68"/>
            <p:cNvSpPr>
              <a:spLocks/>
            </p:cNvSpPr>
            <p:nvPr/>
          </p:nvSpPr>
          <p:spPr bwMode="auto">
            <a:xfrm>
              <a:off x="3390900" y="3248025"/>
              <a:ext cx="142875" cy="142875"/>
            </a:xfrm>
            <a:custGeom>
              <a:avLst/>
              <a:gdLst>
                <a:gd name="T0" fmla="*/ 36 w 38"/>
                <a:gd name="T1" fmla="*/ 4 h 38"/>
                <a:gd name="T2" fmla="*/ 38 w 38"/>
                <a:gd name="T3" fmla="*/ 2 h 38"/>
                <a:gd name="T4" fmla="*/ 36 w 38"/>
                <a:gd name="T5" fmla="*/ 0 h 38"/>
                <a:gd name="T6" fmla="*/ 0 w 38"/>
                <a:gd name="T7" fmla="*/ 36 h 38"/>
                <a:gd name="T8" fmla="*/ 2 w 38"/>
                <a:gd name="T9" fmla="*/ 38 h 38"/>
                <a:gd name="T10" fmla="*/ 4 w 38"/>
                <a:gd name="T11" fmla="*/ 36 h 38"/>
                <a:gd name="T12" fmla="*/ 36 w 38"/>
                <a:gd name="T13" fmla="*/ 4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36" y="4"/>
                  </a:moveTo>
                  <a:cubicBezTo>
                    <a:pt x="37" y="4"/>
                    <a:pt x="38" y="3"/>
                    <a:pt x="38" y="2"/>
                  </a:cubicBezTo>
                  <a:cubicBezTo>
                    <a:pt x="38" y="1"/>
                    <a:pt x="37" y="0"/>
                    <a:pt x="36" y="0"/>
                  </a:cubicBezTo>
                  <a:cubicBezTo>
                    <a:pt x="16" y="0"/>
                    <a:pt x="0" y="16"/>
                    <a:pt x="0" y="36"/>
                  </a:cubicBezTo>
                  <a:cubicBezTo>
                    <a:pt x="0" y="37"/>
                    <a:pt x="1" y="38"/>
                    <a:pt x="2" y="38"/>
                  </a:cubicBezTo>
                  <a:cubicBezTo>
                    <a:pt x="3" y="38"/>
                    <a:pt x="4" y="37"/>
                    <a:pt x="4" y="36"/>
                  </a:cubicBezTo>
                  <a:cubicBezTo>
                    <a:pt x="4" y="18"/>
                    <a:pt x="18" y="4"/>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69"/>
            <p:cNvSpPr>
              <a:spLocks/>
            </p:cNvSpPr>
            <p:nvPr/>
          </p:nvSpPr>
          <p:spPr bwMode="auto">
            <a:xfrm>
              <a:off x="3609975" y="3294063"/>
              <a:ext cx="96838" cy="96838"/>
            </a:xfrm>
            <a:custGeom>
              <a:avLst/>
              <a:gdLst>
                <a:gd name="T0" fmla="*/ 2 w 26"/>
                <a:gd name="T1" fmla="*/ 0 h 26"/>
                <a:gd name="T2" fmla="*/ 0 w 26"/>
                <a:gd name="T3" fmla="*/ 2 h 26"/>
                <a:gd name="T4" fmla="*/ 2 w 26"/>
                <a:gd name="T5" fmla="*/ 4 h 26"/>
                <a:gd name="T6" fmla="*/ 22 w 26"/>
                <a:gd name="T7" fmla="*/ 24 h 26"/>
                <a:gd name="T8" fmla="*/ 24 w 26"/>
                <a:gd name="T9" fmla="*/ 26 h 26"/>
                <a:gd name="T10" fmla="*/ 26 w 26"/>
                <a:gd name="T11" fmla="*/ 24 h 26"/>
                <a:gd name="T12" fmla="*/ 2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 y="0"/>
                  </a:moveTo>
                  <a:cubicBezTo>
                    <a:pt x="1" y="0"/>
                    <a:pt x="0" y="1"/>
                    <a:pt x="0" y="2"/>
                  </a:cubicBezTo>
                  <a:cubicBezTo>
                    <a:pt x="0" y="3"/>
                    <a:pt x="1" y="4"/>
                    <a:pt x="2" y="4"/>
                  </a:cubicBezTo>
                  <a:cubicBezTo>
                    <a:pt x="13" y="4"/>
                    <a:pt x="22" y="13"/>
                    <a:pt x="22" y="24"/>
                  </a:cubicBezTo>
                  <a:cubicBezTo>
                    <a:pt x="22" y="25"/>
                    <a:pt x="23" y="26"/>
                    <a:pt x="24" y="26"/>
                  </a:cubicBezTo>
                  <a:cubicBezTo>
                    <a:pt x="25" y="26"/>
                    <a:pt x="26" y="25"/>
                    <a:pt x="26" y="24"/>
                  </a:cubicBezTo>
                  <a:cubicBezTo>
                    <a:pt x="26" y="11"/>
                    <a:pt x="1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0"/>
            <p:cNvSpPr>
              <a:spLocks/>
            </p:cNvSpPr>
            <p:nvPr/>
          </p:nvSpPr>
          <p:spPr bwMode="auto">
            <a:xfrm>
              <a:off x="3609975" y="3248025"/>
              <a:ext cx="142875" cy="142875"/>
            </a:xfrm>
            <a:custGeom>
              <a:avLst/>
              <a:gdLst>
                <a:gd name="T0" fmla="*/ 2 w 38"/>
                <a:gd name="T1" fmla="*/ 0 h 38"/>
                <a:gd name="T2" fmla="*/ 0 w 38"/>
                <a:gd name="T3" fmla="*/ 2 h 38"/>
                <a:gd name="T4" fmla="*/ 2 w 38"/>
                <a:gd name="T5" fmla="*/ 4 h 38"/>
                <a:gd name="T6" fmla="*/ 34 w 38"/>
                <a:gd name="T7" fmla="*/ 36 h 38"/>
                <a:gd name="T8" fmla="*/ 36 w 38"/>
                <a:gd name="T9" fmla="*/ 38 h 38"/>
                <a:gd name="T10" fmla="*/ 38 w 38"/>
                <a:gd name="T11" fmla="*/ 36 h 38"/>
                <a:gd name="T12" fmla="*/ 2 w 3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2" y="0"/>
                  </a:moveTo>
                  <a:cubicBezTo>
                    <a:pt x="1" y="0"/>
                    <a:pt x="0" y="1"/>
                    <a:pt x="0" y="2"/>
                  </a:cubicBezTo>
                  <a:cubicBezTo>
                    <a:pt x="0" y="3"/>
                    <a:pt x="1" y="4"/>
                    <a:pt x="2" y="4"/>
                  </a:cubicBezTo>
                  <a:cubicBezTo>
                    <a:pt x="20" y="4"/>
                    <a:pt x="34" y="18"/>
                    <a:pt x="34" y="36"/>
                  </a:cubicBezTo>
                  <a:cubicBezTo>
                    <a:pt x="34" y="37"/>
                    <a:pt x="35" y="38"/>
                    <a:pt x="36" y="38"/>
                  </a:cubicBezTo>
                  <a:cubicBezTo>
                    <a:pt x="37" y="38"/>
                    <a:pt x="38" y="37"/>
                    <a:pt x="38" y="36"/>
                  </a:cubicBezTo>
                  <a:cubicBezTo>
                    <a:pt x="38" y="16"/>
                    <a:pt x="2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2" name="Group 71"/>
          <p:cNvGrpSpPr/>
          <p:nvPr/>
        </p:nvGrpSpPr>
        <p:grpSpPr>
          <a:xfrm>
            <a:off x="6654571" y="2095500"/>
            <a:ext cx="360363" cy="361950"/>
            <a:chOff x="5554663" y="3248025"/>
            <a:chExt cx="360363" cy="361950"/>
          </a:xfrm>
          <a:solidFill>
            <a:schemeClr val="bg1"/>
          </a:solidFill>
        </p:grpSpPr>
        <p:sp>
          <p:nvSpPr>
            <p:cNvPr id="73" name="Rectangle 72"/>
            <p:cNvSpPr>
              <a:spLocks noChangeArrowheads="1"/>
            </p:cNvSpPr>
            <p:nvPr/>
          </p:nvSpPr>
          <p:spPr bwMode="auto">
            <a:xfrm>
              <a:off x="574357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Rectangle 73"/>
            <p:cNvSpPr>
              <a:spLocks noChangeArrowheads="1"/>
            </p:cNvSpPr>
            <p:nvPr/>
          </p:nvSpPr>
          <p:spPr bwMode="auto">
            <a:xfrm>
              <a:off x="566102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Rectangle 74"/>
            <p:cNvSpPr>
              <a:spLocks noChangeArrowheads="1"/>
            </p:cNvSpPr>
            <p:nvPr/>
          </p:nvSpPr>
          <p:spPr bwMode="auto">
            <a:xfrm>
              <a:off x="574357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Rectangle 75"/>
            <p:cNvSpPr>
              <a:spLocks noChangeArrowheads="1"/>
            </p:cNvSpPr>
            <p:nvPr/>
          </p:nvSpPr>
          <p:spPr bwMode="auto">
            <a:xfrm>
              <a:off x="566102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6"/>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7"/>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9" name="Group 78"/>
          <p:cNvGrpSpPr/>
          <p:nvPr/>
        </p:nvGrpSpPr>
        <p:grpSpPr>
          <a:xfrm>
            <a:off x="6677202" y="3421143"/>
            <a:ext cx="352425" cy="360362"/>
            <a:chOff x="7726363" y="3609976"/>
            <a:chExt cx="352425" cy="360362"/>
          </a:xfrm>
          <a:solidFill>
            <a:schemeClr val="bg1"/>
          </a:solidFill>
        </p:grpSpPr>
        <p:sp>
          <p:nvSpPr>
            <p:cNvPr id="80" name="Oval 100"/>
            <p:cNvSpPr>
              <a:spLocks noChangeArrowheads="1"/>
            </p:cNvSpPr>
            <p:nvPr/>
          </p:nvSpPr>
          <p:spPr bwMode="auto">
            <a:xfrm>
              <a:off x="7756525" y="3609976"/>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01"/>
            <p:cNvSpPr>
              <a:spLocks/>
            </p:cNvSpPr>
            <p:nvPr/>
          </p:nvSpPr>
          <p:spPr bwMode="auto">
            <a:xfrm>
              <a:off x="7726363"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02"/>
            <p:cNvSpPr>
              <a:spLocks noEditPoints="1"/>
            </p:cNvSpPr>
            <p:nvPr/>
          </p:nvSpPr>
          <p:spPr bwMode="auto">
            <a:xfrm>
              <a:off x="7861300"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1 w 58"/>
                <a:gd name="T19" fmla="*/ 13 h 60"/>
                <a:gd name="T20" fmla="*/ 45 w 58"/>
                <a:gd name="T21" fmla="*/ 31 h 60"/>
                <a:gd name="T22" fmla="*/ 44 w 58"/>
                <a:gd name="T23" fmla="*/ 32 h 60"/>
                <a:gd name="T24" fmla="*/ 43 w 58"/>
                <a:gd name="T25" fmla="*/ 32 h 60"/>
                <a:gd name="T26" fmla="*/ 32 w 58"/>
                <a:gd name="T27" fmla="*/ 26 h 60"/>
                <a:gd name="T28" fmla="*/ 26 w 58"/>
                <a:gd name="T29" fmla="*/ 44 h 60"/>
                <a:gd name="T30" fmla="*/ 24 w 58"/>
                <a:gd name="T31" fmla="*/ 46 h 60"/>
                <a:gd name="T32" fmla="*/ 23 w 58"/>
                <a:gd name="T33" fmla="*/ 46 h 60"/>
                <a:gd name="T34" fmla="*/ 22 w 58"/>
                <a:gd name="T35" fmla="*/ 43 h 60"/>
                <a:gd name="T36" fmla="*/ 29 w 58"/>
                <a:gd name="T37" fmla="*/ 23 h 60"/>
                <a:gd name="T38" fmla="*/ 31 w 58"/>
                <a:gd name="T39" fmla="*/ 22 h 60"/>
                <a:gd name="T40" fmla="*/ 32 w 58"/>
                <a:gd name="T41" fmla="*/ 22 h 60"/>
                <a:gd name="T42" fmla="*/ 42 w 58"/>
                <a:gd name="T43" fmla="*/ 27 h 60"/>
                <a:gd name="T44" fmla="*/ 48 w 58"/>
                <a:gd name="T45" fmla="*/ 11 h 60"/>
                <a:gd name="T46" fmla="*/ 50 w 58"/>
                <a:gd name="T47" fmla="*/ 10 h 60"/>
                <a:gd name="T48" fmla="*/ 51 w 58"/>
                <a:gd name="T4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3" name="Group 82"/>
          <p:cNvGrpSpPr/>
          <p:nvPr/>
        </p:nvGrpSpPr>
        <p:grpSpPr>
          <a:xfrm>
            <a:off x="6681770" y="4726536"/>
            <a:ext cx="361951" cy="361951"/>
            <a:chOff x="3390900" y="3248025"/>
            <a:chExt cx="361951" cy="361951"/>
          </a:xfrm>
          <a:solidFill>
            <a:schemeClr val="bg1"/>
          </a:solidFill>
        </p:grpSpPr>
        <p:sp>
          <p:nvSpPr>
            <p:cNvPr id="84" name="Freeform 31"/>
            <p:cNvSpPr>
              <a:spLocks/>
            </p:cNvSpPr>
            <p:nvPr/>
          </p:nvSpPr>
          <p:spPr bwMode="auto">
            <a:xfrm>
              <a:off x="3390900" y="3248025"/>
              <a:ext cx="241300" cy="301625"/>
            </a:xfrm>
            <a:custGeom>
              <a:avLst/>
              <a:gdLst>
                <a:gd name="T0" fmla="*/ 64 w 64"/>
                <a:gd name="T1" fmla="*/ 54 h 80"/>
                <a:gd name="T2" fmla="*/ 56 w 64"/>
                <a:gd name="T3" fmla="*/ 51 h 80"/>
                <a:gd name="T4" fmla="*/ 48 w 64"/>
                <a:gd name="T5" fmla="*/ 48 h 80"/>
                <a:gd name="T6" fmla="*/ 48 w 64"/>
                <a:gd name="T7" fmla="*/ 41 h 80"/>
                <a:gd name="T8" fmla="*/ 54 w 64"/>
                <a:gd name="T9" fmla="*/ 29 h 80"/>
                <a:gd name="T10" fmla="*/ 56 w 64"/>
                <a:gd name="T11" fmla="*/ 24 h 80"/>
                <a:gd name="T12" fmla="*/ 54 w 64"/>
                <a:gd name="T13" fmla="*/ 18 h 80"/>
                <a:gd name="T14" fmla="*/ 56 w 64"/>
                <a:gd name="T15" fmla="*/ 7 h 80"/>
                <a:gd name="T16" fmla="*/ 41 w 64"/>
                <a:gd name="T17" fmla="*/ 0 h 80"/>
                <a:gd name="T18" fmla="*/ 41 w 64"/>
                <a:gd name="T19" fmla="*/ 0 h 80"/>
                <a:gd name="T20" fmla="*/ 27 w 64"/>
                <a:gd name="T21" fmla="*/ 6 h 80"/>
                <a:gd name="T22" fmla="*/ 22 w 64"/>
                <a:gd name="T23" fmla="*/ 7 h 80"/>
                <a:gd name="T24" fmla="*/ 22 w 64"/>
                <a:gd name="T25" fmla="*/ 19 h 80"/>
                <a:gd name="T26" fmla="*/ 20 w 64"/>
                <a:gd name="T27" fmla="*/ 20 h 80"/>
                <a:gd name="T28" fmla="*/ 20 w 64"/>
                <a:gd name="T29" fmla="*/ 24 h 80"/>
                <a:gd name="T30" fmla="*/ 22 w 64"/>
                <a:gd name="T31" fmla="*/ 29 h 80"/>
                <a:gd name="T32" fmla="*/ 28 w 64"/>
                <a:gd name="T33" fmla="*/ 41 h 80"/>
                <a:gd name="T34" fmla="*/ 28 w 64"/>
                <a:gd name="T35" fmla="*/ 48 h 80"/>
                <a:gd name="T36" fmla="*/ 20 w 64"/>
                <a:gd name="T37" fmla="*/ 51 h 80"/>
                <a:gd name="T38" fmla="*/ 2 w 64"/>
                <a:gd name="T39" fmla="*/ 61 h 80"/>
                <a:gd name="T40" fmla="*/ 0 w 64"/>
                <a:gd name="T41" fmla="*/ 78 h 80"/>
                <a:gd name="T42" fmla="*/ 1 w 64"/>
                <a:gd name="T43" fmla="*/ 79 h 80"/>
                <a:gd name="T44" fmla="*/ 2 w 64"/>
                <a:gd name="T45" fmla="*/ 80 h 80"/>
                <a:gd name="T46" fmla="*/ 54 w 64"/>
                <a:gd name="T47" fmla="*/ 80 h 80"/>
                <a:gd name="T48" fmla="*/ 52 w 64"/>
                <a:gd name="T49" fmla="*/ 72 h 80"/>
                <a:gd name="T50" fmla="*/ 64 w 64"/>
                <a:gd name="T51"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80">
                  <a:moveTo>
                    <a:pt x="64" y="54"/>
                  </a:moveTo>
                  <a:cubicBezTo>
                    <a:pt x="61" y="53"/>
                    <a:pt x="59" y="52"/>
                    <a:pt x="56" y="51"/>
                  </a:cubicBezTo>
                  <a:cubicBezTo>
                    <a:pt x="53" y="50"/>
                    <a:pt x="50" y="49"/>
                    <a:pt x="48" y="48"/>
                  </a:cubicBezTo>
                  <a:cubicBezTo>
                    <a:pt x="48" y="41"/>
                    <a:pt x="48" y="41"/>
                    <a:pt x="48" y="41"/>
                  </a:cubicBezTo>
                  <a:cubicBezTo>
                    <a:pt x="50" y="40"/>
                    <a:pt x="54" y="36"/>
                    <a:pt x="54" y="29"/>
                  </a:cubicBezTo>
                  <a:cubicBezTo>
                    <a:pt x="55" y="28"/>
                    <a:pt x="56" y="26"/>
                    <a:pt x="56" y="24"/>
                  </a:cubicBezTo>
                  <a:cubicBezTo>
                    <a:pt x="56" y="21"/>
                    <a:pt x="56" y="19"/>
                    <a:pt x="54" y="18"/>
                  </a:cubicBezTo>
                  <a:cubicBezTo>
                    <a:pt x="55" y="16"/>
                    <a:pt x="57" y="12"/>
                    <a:pt x="56" y="7"/>
                  </a:cubicBezTo>
                  <a:cubicBezTo>
                    <a:pt x="55" y="2"/>
                    <a:pt x="47" y="0"/>
                    <a:pt x="41" y="0"/>
                  </a:cubicBezTo>
                  <a:cubicBezTo>
                    <a:pt x="41" y="0"/>
                    <a:pt x="41" y="0"/>
                    <a:pt x="41" y="0"/>
                  </a:cubicBezTo>
                  <a:cubicBezTo>
                    <a:pt x="36" y="0"/>
                    <a:pt x="29" y="1"/>
                    <a:pt x="27" y="6"/>
                  </a:cubicBezTo>
                  <a:cubicBezTo>
                    <a:pt x="25" y="5"/>
                    <a:pt x="23" y="6"/>
                    <a:pt x="22" y="7"/>
                  </a:cubicBezTo>
                  <a:cubicBezTo>
                    <a:pt x="19" y="10"/>
                    <a:pt x="21" y="16"/>
                    <a:pt x="22" y="19"/>
                  </a:cubicBezTo>
                  <a:cubicBezTo>
                    <a:pt x="21" y="19"/>
                    <a:pt x="21" y="19"/>
                    <a:pt x="20" y="20"/>
                  </a:cubicBezTo>
                  <a:cubicBezTo>
                    <a:pt x="20" y="21"/>
                    <a:pt x="20" y="22"/>
                    <a:pt x="20" y="24"/>
                  </a:cubicBezTo>
                  <a:cubicBezTo>
                    <a:pt x="20" y="26"/>
                    <a:pt x="21" y="28"/>
                    <a:pt x="22" y="29"/>
                  </a:cubicBezTo>
                  <a:cubicBezTo>
                    <a:pt x="22" y="36"/>
                    <a:pt x="26" y="40"/>
                    <a:pt x="28" y="41"/>
                  </a:cubicBezTo>
                  <a:cubicBezTo>
                    <a:pt x="28" y="48"/>
                    <a:pt x="28" y="48"/>
                    <a:pt x="28" y="48"/>
                  </a:cubicBezTo>
                  <a:cubicBezTo>
                    <a:pt x="26" y="49"/>
                    <a:pt x="23" y="50"/>
                    <a:pt x="20" y="51"/>
                  </a:cubicBezTo>
                  <a:cubicBezTo>
                    <a:pt x="11" y="54"/>
                    <a:pt x="4" y="56"/>
                    <a:pt x="2" y="61"/>
                  </a:cubicBezTo>
                  <a:cubicBezTo>
                    <a:pt x="0" y="67"/>
                    <a:pt x="0" y="78"/>
                    <a:pt x="0" y="78"/>
                  </a:cubicBezTo>
                  <a:cubicBezTo>
                    <a:pt x="0" y="79"/>
                    <a:pt x="0" y="79"/>
                    <a:pt x="1" y="79"/>
                  </a:cubicBezTo>
                  <a:cubicBezTo>
                    <a:pt x="1" y="80"/>
                    <a:pt x="1" y="80"/>
                    <a:pt x="2" y="80"/>
                  </a:cubicBezTo>
                  <a:cubicBezTo>
                    <a:pt x="54" y="80"/>
                    <a:pt x="54" y="80"/>
                    <a:pt x="54" y="80"/>
                  </a:cubicBezTo>
                  <a:cubicBezTo>
                    <a:pt x="53" y="78"/>
                    <a:pt x="52" y="75"/>
                    <a:pt x="52" y="72"/>
                  </a:cubicBezTo>
                  <a:cubicBezTo>
                    <a:pt x="52" y="64"/>
                    <a:pt x="57" y="57"/>
                    <a:pt x="6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32"/>
            <p:cNvSpPr>
              <a:spLocks noEditPoints="1"/>
            </p:cNvSpPr>
            <p:nvPr/>
          </p:nvSpPr>
          <p:spPr bwMode="auto">
            <a:xfrm>
              <a:off x="3602038" y="3459163"/>
              <a:ext cx="150813" cy="150813"/>
            </a:xfrm>
            <a:custGeom>
              <a:avLst/>
              <a:gdLst>
                <a:gd name="T0" fmla="*/ 39 w 40"/>
                <a:gd name="T1" fmla="*/ 37 h 40"/>
                <a:gd name="T2" fmla="*/ 31 w 40"/>
                <a:gd name="T3" fmla="*/ 29 h 40"/>
                <a:gd name="T4" fmla="*/ 29 w 40"/>
                <a:gd name="T5" fmla="*/ 26 h 40"/>
                <a:gd name="T6" fmla="*/ 32 w 40"/>
                <a:gd name="T7" fmla="*/ 16 h 40"/>
                <a:gd name="T8" fmla="*/ 16 w 40"/>
                <a:gd name="T9" fmla="*/ 0 h 40"/>
                <a:gd name="T10" fmla="*/ 0 w 40"/>
                <a:gd name="T11" fmla="*/ 16 h 40"/>
                <a:gd name="T12" fmla="*/ 16 w 40"/>
                <a:gd name="T13" fmla="*/ 32 h 40"/>
                <a:gd name="T14" fmla="*/ 26 w 40"/>
                <a:gd name="T15" fmla="*/ 29 h 40"/>
                <a:gd name="T16" fmla="*/ 29 w 40"/>
                <a:gd name="T17" fmla="*/ 31 h 40"/>
                <a:gd name="T18" fmla="*/ 37 w 40"/>
                <a:gd name="T19" fmla="*/ 39 h 40"/>
                <a:gd name="T20" fmla="*/ 38 w 40"/>
                <a:gd name="T21" fmla="*/ 40 h 40"/>
                <a:gd name="T22" fmla="*/ 39 w 40"/>
                <a:gd name="T23" fmla="*/ 39 h 40"/>
                <a:gd name="T24" fmla="*/ 39 w 40"/>
                <a:gd name="T25" fmla="*/ 37 h 40"/>
                <a:gd name="T26" fmla="*/ 16 w 40"/>
                <a:gd name="T27" fmla="*/ 28 h 40"/>
                <a:gd name="T28" fmla="*/ 4 w 40"/>
                <a:gd name="T29" fmla="*/ 16 h 40"/>
                <a:gd name="T30" fmla="*/ 16 w 40"/>
                <a:gd name="T31" fmla="*/ 4 h 40"/>
                <a:gd name="T32" fmla="*/ 28 w 40"/>
                <a:gd name="T33" fmla="*/ 16 h 40"/>
                <a:gd name="T34" fmla="*/ 16 w 40"/>
                <a:gd name="T3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0">
                  <a:moveTo>
                    <a:pt x="39" y="37"/>
                  </a:moveTo>
                  <a:cubicBezTo>
                    <a:pt x="31" y="29"/>
                    <a:pt x="31" y="29"/>
                    <a:pt x="31" y="29"/>
                  </a:cubicBezTo>
                  <a:cubicBezTo>
                    <a:pt x="29" y="26"/>
                    <a:pt x="29" y="26"/>
                    <a:pt x="29" y="26"/>
                  </a:cubicBezTo>
                  <a:cubicBezTo>
                    <a:pt x="31" y="23"/>
                    <a:pt x="32" y="20"/>
                    <a:pt x="32" y="16"/>
                  </a:cubicBezTo>
                  <a:cubicBezTo>
                    <a:pt x="32" y="7"/>
                    <a:pt x="25" y="0"/>
                    <a:pt x="16" y="0"/>
                  </a:cubicBezTo>
                  <a:cubicBezTo>
                    <a:pt x="7" y="0"/>
                    <a:pt x="0" y="7"/>
                    <a:pt x="0" y="16"/>
                  </a:cubicBezTo>
                  <a:cubicBezTo>
                    <a:pt x="0" y="25"/>
                    <a:pt x="7" y="32"/>
                    <a:pt x="16" y="32"/>
                  </a:cubicBezTo>
                  <a:cubicBezTo>
                    <a:pt x="20" y="32"/>
                    <a:pt x="23" y="31"/>
                    <a:pt x="26" y="29"/>
                  </a:cubicBezTo>
                  <a:cubicBezTo>
                    <a:pt x="29" y="31"/>
                    <a:pt x="29" y="31"/>
                    <a:pt x="29" y="31"/>
                  </a:cubicBezTo>
                  <a:cubicBezTo>
                    <a:pt x="37" y="39"/>
                    <a:pt x="37" y="39"/>
                    <a:pt x="37" y="39"/>
                  </a:cubicBezTo>
                  <a:cubicBezTo>
                    <a:pt x="37" y="40"/>
                    <a:pt x="37" y="40"/>
                    <a:pt x="38" y="40"/>
                  </a:cubicBezTo>
                  <a:cubicBezTo>
                    <a:pt x="39" y="40"/>
                    <a:pt x="39" y="40"/>
                    <a:pt x="39" y="39"/>
                  </a:cubicBezTo>
                  <a:cubicBezTo>
                    <a:pt x="40" y="39"/>
                    <a:pt x="40" y="37"/>
                    <a:pt x="39" y="37"/>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7" name="Picture 6">
            <a:extLst>
              <a:ext uri="{FF2B5EF4-FFF2-40B4-BE49-F238E27FC236}">
                <a16:creationId xmlns:a16="http://schemas.microsoft.com/office/drawing/2014/main" id="{F0E2FFB5-1F4E-4D24-A556-1FA95E7E670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5028217" y="1840388"/>
            <a:ext cx="771585" cy="771585"/>
          </a:xfrm>
          <a:prstGeom prst="rect">
            <a:avLst/>
          </a:prstGeom>
        </p:spPr>
      </p:pic>
    </p:spTree>
    <p:extLst>
      <p:ext uri="{BB962C8B-B14F-4D97-AF65-F5344CB8AC3E}">
        <p14:creationId xmlns:p14="http://schemas.microsoft.com/office/powerpoint/2010/main" val="4057866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2642711" cy="553998"/>
          </a:xfrm>
          <a:prstGeom prst="rect">
            <a:avLst/>
          </a:prstGeom>
          <a:noFill/>
        </p:spPr>
        <p:txBody>
          <a:bodyPr wrap="none" lIns="0" tIns="0" rIns="0" bIns="0" rtlCol="0">
            <a:spAutoFit/>
          </a:bodyPr>
          <a:lstStyle/>
          <a:p>
            <a:r>
              <a:rPr lang="en-US" sz="3600" dirty="0">
                <a:solidFill>
                  <a:srgbClr val="32425C"/>
                </a:solidFill>
                <a:latin typeface="+mj-lt"/>
              </a:rPr>
              <a:t>User Interface</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708AC2C-92A0-4BA5-9899-DAD9E43D077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00768" y="1855470"/>
            <a:ext cx="2273935" cy="3476625"/>
          </a:xfrm>
          <a:prstGeom prst="rect">
            <a:avLst/>
          </a:prstGeom>
          <a:noFill/>
          <a:ln>
            <a:noFill/>
          </a:ln>
        </p:spPr>
      </p:pic>
      <p:pic>
        <p:nvPicPr>
          <p:cNvPr id="63" name="Picture 62">
            <a:extLst>
              <a:ext uri="{FF2B5EF4-FFF2-40B4-BE49-F238E27FC236}">
                <a16:creationId xmlns:a16="http://schemas.microsoft.com/office/drawing/2014/main" id="{63A95095-E57E-4856-8432-253A3D0F14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59092" y="1855470"/>
            <a:ext cx="2296795" cy="3274060"/>
          </a:xfrm>
          <a:prstGeom prst="rect">
            <a:avLst/>
          </a:prstGeom>
          <a:noFill/>
          <a:ln>
            <a:noFill/>
          </a:ln>
        </p:spPr>
      </p:pic>
      <p:pic>
        <p:nvPicPr>
          <p:cNvPr id="86" name="Picture 85">
            <a:extLst>
              <a:ext uri="{FF2B5EF4-FFF2-40B4-BE49-F238E27FC236}">
                <a16:creationId xmlns:a16="http://schemas.microsoft.com/office/drawing/2014/main" id="{7F58372B-3B82-4615-B53F-D64A94F4174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40276" y="1855470"/>
            <a:ext cx="2265045" cy="3147060"/>
          </a:xfrm>
          <a:prstGeom prst="rect">
            <a:avLst/>
          </a:prstGeom>
          <a:noFill/>
          <a:ln>
            <a:noFill/>
          </a:ln>
        </p:spPr>
      </p:pic>
      <p:pic>
        <p:nvPicPr>
          <p:cNvPr id="87" name="Picture 86">
            <a:extLst>
              <a:ext uri="{FF2B5EF4-FFF2-40B4-BE49-F238E27FC236}">
                <a16:creationId xmlns:a16="http://schemas.microsoft.com/office/drawing/2014/main" id="{452C5BF3-EE95-44A1-AFA4-BFD616F7E92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589710" y="1855470"/>
            <a:ext cx="2211705" cy="3147060"/>
          </a:xfrm>
          <a:prstGeom prst="rect">
            <a:avLst/>
          </a:prstGeom>
          <a:noFill/>
          <a:ln>
            <a:noFill/>
          </a:ln>
        </p:spPr>
      </p:pic>
      <p:sp>
        <p:nvSpPr>
          <p:cNvPr id="6" name="TextBox 5">
            <a:extLst>
              <a:ext uri="{FF2B5EF4-FFF2-40B4-BE49-F238E27FC236}">
                <a16:creationId xmlns:a16="http://schemas.microsoft.com/office/drawing/2014/main" id="{FEFBA055-17C2-4074-82DF-899CE9886CA6}"/>
              </a:ext>
            </a:extLst>
          </p:cNvPr>
          <p:cNvSpPr txBox="1"/>
          <p:nvPr/>
        </p:nvSpPr>
        <p:spPr>
          <a:xfrm>
            <a:off x="1200768" y="1455313"/>
            <a:ext cx="2273935" cy="369332"/>
          </a:xfrm>
          <a:prstGeom prst="rect">
            <a:avLst/>
          </a:prstGeom>
          <a:noFill/>
        </p:spPr>
        <p:txBody>
          <a:bodyPr wrap="square" rtlCol="0">
            <a:spAutoFit/>
          </a:bodyPr>
          <a:lstStyle/>
          <a:p>
            <a:pPr algn="ctr"/>
            <a:r>
              <a:rPr lang="en-US" dirty="0"/>
              <a:t>Sign Up/ Sign In Form</a:t>
            </a:r>
          </a:p>
        </p:txBody>
      </p:sp>
      <p:sp>
        <p:nvSpPr>
          <p:cNvPr id="88" name="TextBox 87">
            <a:extLst>
              <a:ext uri="{FF2B5EF4-FFF2-40B4-BE49-F238E27FC236}">
                <a16:creationId xmlns:a16="http://schemas.microsoft.com/office/drawing/2014/main" id="{DC7FEB7E-7840-44AE-9FF0-2ADB02729C2A}"/>
              </a:ext>
            </a:extLst>
          </p:cNvPr>
          <p:cNvSpPr txBox="1"/>
          <p:nvPr/>
        </p:nvSpPr>
        <p:spPr>
          <a:xfrm>
            <a:off x="3659092" y="1455313"/>
            <a:ext cx="2273935" cy="369332"/>
          </a:xfrm>
          <a:prstGeom prst="rect">
            <a:avLst/>
          </a:prstGeom>
          <a:noFill/>
        </p:spPr>
        <p:txBody>
          <a:bodyPr wrap="square" rtlCol="0">
            <a:spAutoFit/>
          </a:bodyPr>
          <a:lstStyle/>
          <a:p>
            <a:pPr algn="ctr"/>
            <a:r>
              <a:rPr lang="en-US" dirty="0"/>
              <a:t>User Dashboard</a:t>
            </a:r>
          </a:p>
        </p:txBody>
      </p:sp>
      <p:sp>
        <p:nvSpPr>
          <p:cNvPr id="89" name="TextBox 88">
            <a:extLst>
              <a:ext uri="{FF2B5EF4-FFF2-40B4-BE49-F238E27FC236}">
                <a16:creationId xmlns:a16="http://schemas.microsoft.com/office/drawing/2014/main" id="{F056A6B3-BC69-457B-B02B-5566240F6259}"/>
              </a:ext>
            </a:extLst>
          </p:cNvPr>
          <p:cNvSpPr txBox="1"/>
          <p:nvPr/>
        </p:nvSpPr>
        <p:spPr>
          <a:xfrm>
            <a:off x="6096000" y="1457369"/>
            <a:ext cx="2273935" cy="369332"/>
          </a:xfrm>
          <a:prstGeom prst="rect">
            <a:avLst/>
          </a:prstGeom>
          <a:noFill/>
        </p:spPr>
        <p:txBody>
          <a:bodyPr wrap="square" rtlCol="0">
            <a:spAutoFit/>
          </a:bodyPr>
          <a:lstStyle/>
          <a:p>
            <a:pPr algn="ctr"/>
            <a:r>
              <a:rPr lang="en-US" dirty="0"/>
              <a:t>Request Post</a:t>
            </a:r>
          </a:p>
        </p:txBody>
      </p:sp>
      <p:sp>
        <p:nvSpPr>
          <p:cNvPr id="90" name="TextBox 89">
            <a:extLst>
              <a:ext uri="{FF2B5EF4-FFF2-40B4-BE49-F238E27FC236}">
                <a16:creationId xmlns:a16="http://schemas.microsoft.com/office/drawing/2014/main" id="{F9335169-4314-4E84-AF9C-51058B332581}"/>
              </a:ext>
            </a:extLst>
          </p:cNvPr>
          <p:cNvSpPr txBox="1"/>
          <p:nvPr/>
        </p:nvSpPr>
        <p:spPr>
          <a:xfrm>
            <a:off x="8554324" y="1455313"/>
            <a:ext cx="2273935" cy="369332"/>
          </a:xfrm>
          <a:prstGeom prst="rect">
            <a:avLst/>
          </a:prstGeom>
          <a:noFill/>
        </p:spPr>
        <p:txBody>
          <a:bodyPr wrap="square" rtlCol="0">
            <a:spAutoFit/>
          </a:bodyPr>
          <a:lstStyle/>
          <a:p>
            <a:pPr algn="ctr"/>
            <a:r>
              <a:rPr lang="en-US" dirty="0"/>
              <a:t>Request Response</a:t>
            </a:r>
          </a:p>
        </p:txBody>
      </p:sp>
    </p:spTree>
    <p:extLst>
      <p:ext uri="{BB962C8B-B14F-4D97-AF65-F5344CB8AC3E}">
        <p14:creationId xmlns:p14="http://schemas.microsoft.com/office/powerpoint/2010/main" val="3108267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2642711" cy="553998"/>
          </a:xfrm>
          <a:prstGeom prst="rect">
            <a:avLst/>
          </a:prstGeom>
          <a:noFill/>
        </p:spPr>
        <p:txBody>
          <a:bodyPr wrap="none" lIns="0" tIns="0" rIns="0" bIns="0" rtlCol="0">
            <a:spAutoFit/>
          </a:bodyPr>
          <a:lstStyle/>
          <a:p>
            <a:r>
              <a:rPr lang="en-US" sz="3600" dirty="0">
                <a:solidFill>
                  <a:srgbClr val="32425C"/>
                </a:solidFill>
                <a:latin typeface="+mj-lt"/>
              </a:rPr>
              <a:t>User Interface</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9676E8-E1C6-4E4A-97F3-ABBF12682D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00226" y="1912649"/>
            <a:ext cx="2190115" cy="3551555"/>
          </a:xfrm>
          <a:prstGeom prst="rect">
            <a:avLst/>
          </a:prstGeom>
          <a:noFill/>
          <a:ln>
            <a:noFill/>
          </a:ln>
        </p:spPr>
      </p:pic>
      <p:pic>
        <p:nvPicPr>
          <p:cNvPr id="10" name="Picture 9">
            <a:extLst>
              <a:ext uri="{FF2B5EF4-FFF2-40B4-BE49-F238E27FC236}">
                <a16:creationId xmlns:a16="http://schemas.microsoft.com/office/drawing/2014/main" id="{F26446B8-8C4E-49AD-8C87-146C105E54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45658" y="1934873"/>
            <a:ext cx="2211705" cy="3317240"/>
          </a:xfrm>
          <a:prstGeom prst="rect">
            <a:avLst/>
          </a:prstGeom>
          <a:noFill/>
          <a:ln>
            <a:noFill/>
          </a:ln>
        </p:spPr>
      </p:pic>
      <p:pic>
        <p:nvPicPr>
          <p:cNvPr id="11" name="Picture 10">
            <a:extLst>
              <a:ext uri="{FF2B5EF4-FFF2-40B4-BE49-F238E27FC236}">
                <a16:creationId xmlns:a16="http://schemas.microsoft.com/office/drawing/2014/main" id="{DB857923-A54F-43C9-927E-07F9A373D15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512680" y="1934873"/>
            <a:ext cx="2381250" cy="3507105"/>
          </a:xfrm>
          <a:prstGeom prst="rect">
            <a:avLst/>
          </a:prstGeom>
          <a:noFill/>
          <a:ln>
            <a:noFill/>
          </a:ln>
        </p:spPr>
      </p:pic>
      <p:sp>
        <p:nvSpPr>
          <p:cNvPr id="12" name="TextBox 11">
            <a:extLst>
              <a:ext uri="{FF2B5EF4-FFF2-40B4-BE49-F238E27FC236}">
                <a16:creationId xmlns:a16="http://schemas.microsoft.com/office/drawing/2014/main" id="{DF5C4CEA-A67D-4305-9E7C-61542A52B2F8}"/>
              </a:ext>
            </a:extLst>
          </p:cNvPr>
          <p:cNvSpPr txBox="1"/>
          <p:nvPr/>
        </p:nvSpPr>
        <p:spPr>
          <a:xfrm>
            <a:off x="1716406" y="1466273"/>
            <a:ext cx="2273935" cy="369332"/>
          </a:xfrm>
          <a:prstGeom prst="rect">
            <a:avLst/>
          </a:prstGeom>
          <a:noFill/>
        </p:spPr>
        <p:txBody>
          <a:bodyPr wrap="square" rtlCol="0">
            <a:spAutoFit/>
          </a:bodyPr>
          <a:lstStyle/>
          <a:p>
            <a:pPr algn="ctr"/>
            <a:r>
              <a:rPr lang="en-US" dirty="0"/>
              <a:t>Ambulance Service</a:t>
            </a:r>
          </a:p>
        </p:txBody>
      </p:sp>
      <p:sp>
        <p:nvSpPr>
          <p:cNvPr id="13" name="TextBox 12">
            <a:extLst>
              <a:ext uri="{FF2B5EF4-FFF2-40B4-BE49-F238E27FC236}">
                <a16:creationId xmlns:a16="http://schemas.microsoft.com/office/drawing/2014/main" id="{AA230104-5A19-4506-9373-7681EFEEAF2A}"/>
              </a:ext>
            </a:extLst>
          </p:cNvPr>
          <p:cNvSpPr txBox="1"/>
          <p:nvPr/>
        </p:nvSpPr>
        <p:spPr>
          <a:xfrm>
            <a:off x="4583428" y="1466273"/>
            <a:ext cx="2273935" cy="369332"/>
          </a:xfrm>
          <a:prstGeom prst="rect">
            <a:avLst/>
          </a:prstGeom>
          <a:noFill/>
        </p:spPr>
        <p:txBody>
          <a:bodyPr wrap="square" rtlCol="0">
            <a:spAutoFit/>
          </a:bodyPr>
          <a:lstStyle/>
          <a:p>
            <a:pPr algn="ctr"/>
            <a:r>
              <a:rPr lang="en-US" dirty="0"/>
              <a:t>Health tips</a:t>
            </a:r>
          </a:p>
        </p:txBody>
      </p:sp>
      <p:sp>
        <p:nvSpPr>
          <p:cNvPr id="14" name="TextBox 13">
            <a:extLst>
              <a:ext uri="{FF2B5EF4-FFF2-40B4-BE49-F238E27FC236}">
                <a16:creationId xmlns:a16="http://schemas.microsoft.com/office/drawing/2014/main" id="{F081A6BD-8B77-4698-A396-D4A92D5A3906}"/>
              </a:ext>
            </a:extLst>
          </p:cNvPr>
          <p:cNvSpPr txBox="1"/>
          <p:nvPr/>
        </p:nvSpPr>
        <p:spPr>
          <a:xfrm>
            <a:off x="7619995" y="1466273"/>
            <a:ext cx="2273935" cy="369332"/>
          </a:xfrm>
          <a:prstGeom prst="rect">
            <a:avLst/>
          </a:prstGeom>
          <a:noFill/>
        </p:spPr>
        <p:txBody>
          <a:bodyPr wrap="square" rtlCol="0">
            <a:spAutoFit/>
          </a:bodyPr>
          <a:lstStyle/>
          <a:p>
            <a:pPr algn="ctr"/>
            <a:r>
              <a:rPr lang="en-US" dirty="0"/>
              <a:t>Doctor Search</a:t>
            </a:r>
          </a:p>
        </p:txBody>
      </p:sp>
    </p:spTree>
    <p:extLst>
      <p:ext uri="{BB962C8B-B14F-4D97-AF65-F5344CB8AC3E}">
        <p14:creationId xmlns:p14="http://schemas.microsoft.com/office/powerpoint/2010/main" val="337713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B155A92-E76C-4B78-B6CD-11292DF6D482}"/>
              </a:ext>
            </a:extLst>
          </p:cNvPr>
          <p:cNvSpPr>
            <a:spLocks noChangeArrowheads="1"/>
          </p:cNvSpPr>
          <p:nvPr/>
        </p:nvSpPr>
        <p:spPr bwMode="auto">
          <a:xfrm>
            <a:off x="874713" y="978621"/>
            <a:ext cx="10523090" cy="433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2F5496"/>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a:t>
            </a:r>
            <a:endParaRPr kumimoji="0" lang="en-US" altLang="en-US" sz="13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Feasibility is the remarkable thing for any project. Its help to take right decision. If any project has no enough feasibility that project is not right for any organization. Overall project feasibility help any organization or individual goal. This project feasibility are given below.</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1 Financial feasibility</a:t>
            </a:r>
            <a:r>
              <a:rPr kumimoji="0" lang="en-US" altLang="en-US" sz="1100" b="0"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We all are student in our team. We try to complete this project for our experiment. </a:t>
            </a:r>
            <a:r>
              <a:rPr kumimoji="0" lang="en-US" altLang="en-US" sz="1100" b="0" i="0" u="none" strike="noStrike" cap="none" normalizeH="0" baseline="0" dirty="0" bmk="">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That</a:t>
            </a:r>
            <a:r>
              <a:rPr kumimoji="0" lang="en-US" altLang="en-US" sz="1100" b="0" i="0" u="none" strike="noStrike" cap="none" normalizeH="0" baseline="0" dirty="0" bmk="">
                <a:ln>
                  <a:noFill/>
                </a:ln>
                <a:solidFill>
                  <a:schemeClr val="tx1"/>
                </a:solidFill>
                <a:effectLst/>
                <a:latin typeface="Calibri" panose="020F0502020204030204" pitchFamily="34" charset="0"/>
                <a:ea typeface="Adobe Fangsong Std R" panose="02020400000000000000" pitchFamily="18" charset="-128"/>
                <a:cs typeface="Times New Roman" panose="02020603050405020304" pitchFamily="18" charset="0"/>
              </a:rPr>
              <a:t>’</a:t>
            </a:r>
            <a:r>
              <a:rPr kumimoji="0" lang="en-US" altLang="en-US" sz="1100" b="0" i="0" u="none" strike="noStrike" cap="none" normalizeH="0" baseline="0" dirty="0" bmk="">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s</a:t>
            </a: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why you </a:t>
            </a:r>
            <a:r>
              <a:rPr kumimoji="0" lang="en-US" altLang="en-US" sz="1100" b="0" i="0" u="none" strike="noStrike" cap="none" normalizeH="0" baseline="0" dirty="0" bmk="">
                <a:ln>
                  <a:noFill/>
                </a:ln>
                <a:solidFill>
                  <a:schemeClr val="tx1"/>
                </a:solidFill>
                <a:effectLst/>
                <a:latin typeface="Verdana" panose="020B0604030504040204" pitchFamily="34" charset="0"/>
                <a:ea typeface="Adobe Gothic Std B" panose="020B0800000000000000" pitchFamily="34" charset="-128"/>
                <a:cs typeface="Times New Roman" panose="02020603050405020304" pitchFamily="18" charset="0"/>
              </a:rPr>
              <a:t>don</a:t>
            </a:r>
            <a:r>
              <a:rPr kumimoji="0" lang="en-US" altLang="en-US" sz="1100" b="0" i="0" u="none" strike="noStrike" cap="none" normalizeH="0" baseline="0" dirty="0" bmk="">
                <a:ln>
                  <a:noFill/>
                </a:ln>
                <a:solidFill>
                  <a:schemeClr val="tx1"/>
                </a:solidFill>
                <a:effectLst/>
                <a:latin typeface="Calibri" panose="020F0502020204030204" pitchFamily="34" charset="0"/>
                <a:ea typeface="Adobe Gothic Std B" panose="020B0800000000000000" pitchFamily="34" charset="-128"/>
                <a:cs typeface="Times New Roman" panose="02020603050405020304" pitchFamily="18" charset="0"/>
              </a:rPr>
              <a:t>’</a:t>
            </a:r>
            <a:r>
              <a:rPr kumimoji="0" lang="en-US" altLang="en-US" sz="1100" b="0" i="0" u="none" strike="noStrike" cap="none" normalizeH="0" baseline="0" dirty="0" bmk="">
                <a:ln>
                  <a:noFill/>
                </a:ln>
                <a:solidFill>
                  <a:schemeClr val="tx1"/>
                </a:solidFill>
                <a:effectLst/>
                <a:latin typeface="Verdana" panose="020B0604030504040204" pitchFamily="34" charset="0"/>
                <a:ea typeface="Adobe Gothic Std B" panose="020B0800000000000000" pitchFamily="34" charset="-128"/>
                <a:cs typeface="Times New Roman" panose="02020603050405020304" pitchFamily="18" charset="0"/>
              </a:rPr>
              <a:t>t</a:t>
            </a: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need to pay us as professional way. The potential cost are given below</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bmk="">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bmk="">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bmk="">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bmk="">
              <a:solidFill>
                <a:srgbClr val="1F3763"/>
              </a:solidFill>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2 Organizational Feasibility</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As per our analysis this project have enough organization feasibility. The following feasibility you will get</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You can easily branding your organization by this project.</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Have no risk to loss.</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Social activities.</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Future reference</a:t>
            </a:r>
            <a:r>
              <a:rPr kumimoji="0" lang="en-US" altLang="en-US" sz="11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3 Technical Feasibility</a:t>
            </a:r>
            <a:endParaRPr kumimoji="0" lang="en-US" altLang="en-US"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For this project technical feasibility is not big issue. Because we gathered enough knowledge about this project and we all are capable to complete this project.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Also this project is not big project </a:t>
            </a:r>
            <a:r>
              <a:rPr kumimoji="0" lang="en-US" altLang="en-US" sz="1100" b="0" i="0" u="none" strike="noStrike" cap="none" normalizeH="0" baseline="0" dirty="0">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that</a:t>
            </a:r>
            <a:r>
              <a:rPr kumimoji="0" lang="en-US" altLang="en-US" sz="1100" b="0" i="0" u="none" strike="noStrike" cap="none" normalizeH="0" baseline="0" dirty="0">
                <a:ln>
                  <a:noFill/>
                </a:ln>
                <a:solidFill>
                  <a:schemeClr val="tx1"/>
                </a:solidFill>
                <a:effectLst/>
                <a:latin typeface="Calibri" panose="020F0502020204030204" pitchFamily="34" charset="0"/>
                <a:ea typeface="Adobe Fangsong Std R" panose="02020400000000000000" pitchFamily="18" charset="-128"/>
                <a:cs typeface="Times New Roman" panose="02020603050405020304" pitchFamily="18" charset="0"/>
              </a:rPr>
              <a:t>’</a:t>
            </a:r>
            <a:r>
              <a:rPr kumimoji="0" lang="en-US" altLang="en-US" sz="1100" b="0" i="0" u="none" strike="noStrike" cap="none" normalizeH="0" baseline="0" dirty="0">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s</a:t>
            </a:r>
            <a:r>
              <a:rPr kumimoji="0" lang="en-US" altLang="en-US" sz="1200" b="0" i="0" u="none" strike="noStrike" cap="none" normalizeH="0" baseline="0" dirty="0">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why have no complexity.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380977"/>
            <a:ext cx="3026149" cy="553998"/>
          </a:xfrm>
          <a:prstGeom prst="rect">
            <a:avLst/>
          </a:prstGeom>
          <a:noFill/>
        </p:spPr>
        <p:txBody>
          <a:bodyPr wrap="none" lIns="0" tIns="0" rIns="0" bIns="0" rtlCol="0">
            <a:spAutoFit/>
          </a:bodyPr>
          <a:lstStyle/>
          <a:p>
            <a:r>
              <a:rPr lang="en-US" sz="3600" dirty="0">
                <a:solidFill>
                  <a:srgbClr val="32425C"/>
                </a:solidFill>
                <a:latin typeface="+mj-lt"/>
              </a:rPr>
              <a:t>Feasibility Study</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0FAFECF0-A820-44E3-A73D-6DB45CD54009}"/>
              </a:ext>
            </a:extLst>
          </p:cNvPr>
          <p:cNvGraphicFramePr>
            <a:graphicFrameLocks noGrp="1"/>
          </p:cNvGraphicFramePr>
          <p:nvPr>
            <p:extLst>
              <p:ext uri="{D42A27DB-BD31-4B8C-83A1-F6EECF244321}">
                <p14:modId xmlns:p14="http://schemas.microsoft.com/office/powerpoint/2010/main" val="4167368892"/>
              </p:ext>
            </p:extLst>
          </p:nvPr>
        </p:nvGraphicFramePr>
        <p:xfrm>
          <a:off x="999749" y="2179661"/>
          <a:ext cx="5937250" cy="1011048"/>
        </p:xfrm>
        <a:graphic>
          <a:graphicData uri="http://schemas.openxmlformats.org/drawingml/2006/table">
            <a:tbl>
              <a:tblPr firstRow="1" firstCol="1" bandRow="1">
                <a:tableStyleId>{5C22544A-7EE6-4342-B048-85BDC9FD1C3A}</a:tableStyleId>
              </a:tblPr>
              <a:tblGrid>
                <a:gridCol w="511175">
                  <a:extLst>
                    <a:ext uri="{9D8B030D-6E8A-4147-A177-3AD203B41FA5}">
                      <a16:colId xmlns:a16="http://schemas.microsoft.com/office/drawing/2014/main" val="923134939"/>
                    </a:ext>
                  </a:extLst>
                </a:gridCol>
                <a:gridCol w="3446780">
                  <a:extLst>
                    <a:ext uri="{9D8B030D-6E8A-4147-A177-3AD203B41FA5}">
                      <a16:colId xmlns:a16="http://schemas.microsoft.com/office/drawing/2014/main" val="2090969214"/>
                    </a:ext>
                  </a:extLst>
                </a:gridCol>
                <a:gridCol w="1979295">
                  <a:extLst>
                    <a:ext uri="{9D8B030D-6E8A-4147-A177-3AD203B41FA5}">
                      <a16:colId xmlns:a16="http://schemas.microsoft.com/office/drawing/2014/main" val="2994702029"/>
                    </a:ext>
                  </a:extLst>
                </a:gridCol>
              </a:tblGrid>
              <a:tr h="0">
                <a:tc>
                  <a:txBody>
                    <a:bodyPr/>
                    <a:lstStyle/>
                    <a:p>
                      <a:pPr marL="0" marR="0">
                        <a:lnSpc>
                          <a:spcPct val="107000"/>
                        </a:lnSpc>
                        <a:spcBef>
                          <a:spcPts val="0"/>
                        </a:spcBef>
                        <a:spcAft>
                          <a:spcPts val="0"/>
                        </a:spcAft>
                      </a:pPr>
                      <a:r>
                        <a:rPr lang="en-US" sz="1100">
                          <a:effectLst/>
                        </a:rPr>
                        <a:t>Sl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Description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4800654"/>
                  </a:ext>
                </a:extLst>
              </a:tr>
              <a:tr h="0">
                <a:tc>
                  <a:txBody>
                    <a:bodyPr/>
                    <a:lstStyle/>
                    <a:p>
                      <a:pPr marL="0" marR="0">
                        <a:lnSpc>
                          <a:spcPct val="107000"/>
                        </a:lnSpc>
                        <a:spcBef>
                          <a:spcPts val="0"/>
                        </a:spcBef>
                        <a:spcAft>
                          <a:spcPts val="0"/>
                        </a:spcAft>
                      </a:pPr>
                      <a:r>
                        <a:rPr lang="en-US" sz="1000">
                          <a:effectLst/>
                        </a:rPr>
                        <a:t>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Development 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15,000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8719591"/>
                  </a:ext>
                </a:extLst>
              </a:tr>
              <a:tr h="0">
                <a:tc>
                  <a:txBody>
                    <a:bodyPr/>
                    <a:lstStyle/>
                    <a:p>
                      <a:pPr marL="0" marR="0">
                        <a:lnSpc>
                          <a:spcPct val="107000"/>
                        </a:lnSpc>
                        <a:spcBef>
                          <a:spcPts val="0"/>
                        </a:spcBef>
                        <a:spcAft>
                          <a:spcPts val="0"/>
                        </a:spcAft>
                      </a:pPr>
                      <a:r>
                        <a:rPr lang="en-US" sz="1000">
                          <a:effectLst/>
                        </a:rPr>
                        <a:t>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Maintenance 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000">
                          <a:effectLst/>
                        </a:rPr>
                        <a:t>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363692"/>
                  </a:ext>
                </a:extLst>
              </a:tr>
              <a:tr h="0">
                <a:tc>
                  <a:txBody>
                    <a:bodyPr/>
                    <a:lstStyle/>
                    <a:p>
                      <a:pPr marL="0" marR="0">
                        <a:lnSpc>
                          <a:spcPct val="107000"/>
                        </a:lnSpc>
                        <a:spcBef>
                          <a:spcPts val="0"/>
                        </a:spcBef>
                        <a:spcAft>
                          <a:spcPts val="0"/>
                        </a:spcAft>
                      </a:pPr>
                      <a:r>
                        <a:rPr lang="en-US" sz="1000">
                          <a:effectLst/>
                        </a:rPr>
                        <a:t>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Monthly/Yearly Subscription 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3694975"/>
                  </a:ext>
                </a:extLst>
              </a:tr>
              <a:tr h="0">
                <a:tc>
                  <a:txBody>
                    <a:bodyPr/>
                    <a:lstStyle/>
                    <a:p>
                      <a:pPr marL="0" marR="0">
                        <a:lnSpc>
                          <a:spcPct val="107000"/>
                        </a:lnSpc>
                        <a:spcBef>
                          <a:spcPts val="0"/>
                        </a:spcBef>
                        <a:spcAft>
                          <a:spcPts val="0"/>
                        </a:spcAft>
                      </a:pPr>
                      <a:r>
                        <a:rPr lang="en-US" sz="1000">
                          <a:effectLst/>
                        </a:rPr>
                        <a:t>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30 Gb Cloud Storage (Monthly Subscription)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6,000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9595955"/>
                  </a:ext>
                </a:extLst>
              </a:tr>
              <a:tr h="0">
                <a:tc>
                  <a:txBody>
                    <a:bodyPr/>
                    <a:lstStyle/>
                    <a:p>
                      <a:pPr marL="0" marR="0">
                        <a:lnSpc>
                          <a:spcPct val="107000"/>
                        </a:lnSpc>
                        <a:spcBef>
                          <a:spcPts val="0"/>
                        </a:spcBef>
                        <a:spcAft>
                          <a:spcPts val="0"/>
                        </a:spcAft>
                      </a:pPr>
                      <a:r>
                        <a:rPr lang="en-US" sz="10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Total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21,000 </a:t>
                      </a:r>
                      <a:r>
                        <a:rPr lang="en-US" sz="1000" dirty="0" err="1">
                          <a:effectLst/>
                        </a:rPr>
                        <a:t>tk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1786213"/>
                  </a:ext>
                </a:extLst>
              </a:tr>
            </a:tbl>
          </a:graphicData>
        </a:graphic>
      </p:graphicFrame>
    </p:spTree>
    <p:extLst>
      <p:ext uri="{BB962C8B-B14F-4D97-AF65-F5344CB8AC3E}">
        <p14:creationId xmlns:p14="http://schemas.microsoft.com/office/powerpoint/2010/main" val="20434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338989" y="2862947"/>
            <a:ext cx="3816750"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Use case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662AA267-24A0-497D-B49E-C58A24085D26}"/>
              </a:ext>
            </a:extLst>
          </p:cNvPr>
          <p:cNvSpPr>
            <a:spLocks noChangeArrowheads="1"/>
          </p:cNvSpPr>
          <p:nvPr/>
        </p:nvSpPr>
        <p:spPr bwMode="auto">
          <a:xfrm>
            <a:off x="2871989" y="8728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DD7E5828-1A6B-49D9-A306-55D02F441131}"/>
              </a:ext>
            </a:extLst>
          </p:cNvPr>
          <p:cNvGraphicFramePr>
            <a:graphicFrameLocks noChangeAspect="1"/>
          </p:cNvGraphicFramePr>
          <p:nvPr>
            <p:extLst>
              <p:ext uri="{D42A27DB-BD31-4B8C-83A1-F6EECF244321}">
                <p14:modId xmlns:p14="http://schemas.microsoft.com/office/powerpoint/2010/main" val="1848739041"/>
              </p:ext>
            </p:extLst>
          </p:nvPr>
        </p:nvGraphicFramePr>
        <p:xfrm>
          <a:off x="4816699" y="463640"/>
          <a:ext cx="5726403" cy="5696359"/>
        </p:xfrm>
        <a:graphic>
          <a:graphicData uri="http://schemas.openxmlformats.org/presentationml/2006/ole">
            <mc:AlternateContent xmlns:mc="http://schemas.openxmlformats.org/markup-compatibility/2006">
              <mc:Choice xmlns:v="urn:schemas-microsoft-com:vml" Requires="v">
                <p:oleObj spid="_x0000_s2060" name="Visio" r:id="rId3" imgW="7372143" imgH="8029483" progId="Visio.Drawing.15">
                  <p:embed/>
                </p:oleObj>
              </mc:Choice>
              <mc:Fallback>
                <p:oleObj name="Visio" r:id="rId3" imgW="7372143" imgH="802948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699" y="463640"/>
                        <a:ext cx="5726403" cy="5696359"/>
                      </a:xfrm>
                      <a:prstGeom prst="rect">
                        <a:avLst/>
                      </a:prstGeom>
                      <a:noFill/>
                    </p:spPr>
                  </p:pic>
                </p:oleObj>
              </mc:Fallback>
            </mc:AlternateContent>
          </a:graphicData>
        </a:graphic>
      </p:graphicFrame>
    </p:spTree>
    <p:extLst>
      <p:ext uri="{BB962C8B-B14F-4D97-AF65-F5344CB8AC3E}">
        <p14:creationId xmlns:p14="http://schemas.microsoft.com/office/powerpoint/2010/main" val="2496808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7">
      <a:majorFont>
        <a:latin typeface="Avenir Heavy"/>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2561</TotalTime>
  <Words>564</Words>
  <Application>Microsoft Office PowerPoint</Application>
  <PresentationFormat>Widescreen</PresentationFormat>
  <Paragraphs>123</Paragraphs>
  <Slides>15</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6" baseType="lpstr">
      <vt:lpstr>Adobe Fangsong Std R</vt:lpstr>
      <vt:lpstr>Adobe Gothic Std B</vt:lpstr>
      <vt:lpstr>Arial</vt:lpstr>
      <vt:lpstr>Avenir Heavy</vt:lpstr>
      <vt:lpstr>Calibri</vt:lpstr>
      <vt:lpstr>Calibri Light</vt:lpstr>
      <vt:lpstr>Courier New</vt:lpstr>
      <vt:lpstr>Times New Roman</vt:lpstr>
      <vt:lpstr>Verdana</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Co-operation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ANTOR CHOWDHURY</dc:creator>
  <cp:lastModifiedBy>Jobayer Chowwhdury</cp:lastModifiedBy>
  <cp:revision>96</cp:revision>
  <dcterms:created xsi:type="dcterms:W3CDTF">2017-05-23T12:23:28Z</dcterms:created>
  <dcterms:modified xsi:type="dcterms:W3CDTF">2019-07-07T06:06:30Z</dcterms:modified>
</cp:coreProperties>
</file>